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92" r:id="rId6"/>
    <p:sldId id="293" r:id="rId7"/>
    <p:sldId id="260" r:id="rId8"/>
    <p:sldId id="261" r:id="rId9"/>
    <p:sldId id="262" r:id="rId10"/>
    <p:sldId id="263" r:id="rId11"/>
    <p:sldId id="264" r:id="rId12"/>
    <p:sldId id="266" r:id="rId13"/>
    <p:sldId id="267" r:id="rId14"/>
    <p:sldId id="294" r:id="rId15"/>
    <p:sldId id="272" r:id="rId16"/>
    <p:sldId id="290" r:id="rId17"/>
    <p:sldId id="291" r:id="rId18"/>
    <p:sldId id="274" r:id="rId19"/>
    <p:sldId id="275" r:id="rId20"/>
    <p:sldId id="276" r:id="rId21"/>
    <p:sldId id="277" r:id="rId22"/>
    <p:sldId id="278" r:id="rId23"/>
    <p:sldId id="279" r:id="rId24"/>
    <p:sldId id="280" r:id="rId25"/>
    <p:sldId id="284" r:id="rId26"/>
    <p:sldId id="285" r:id="rId27"/>
    <p:sldId id="286" r:id="rId28"/>
    <p:sldId id="281" r:id="rId29"/>
    <p:sldId id="295" r:id="rId30"/>
    <p:sldId id="282" r:id="rId31"/>
    <p:sldId id="265"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 Tariq Mahmood / Associate Professor and Program Coordinator MS (CS) and MS (DS) Programs" initials="DTM/APaPCM(aM(P" lastIdx="2" clrIdx="0">
    <p:extLst>
      <p:ext uri="{19B8F6BF-5375-455C-9EA6-DF929625EA0E}">
        <p15:presenceInfo xmlns:p15="http://schemas.microsoft.com/office/powerpoint/2012/main" userId="S::tmahmood@iba.edu.pk::d72e3cef-2570-472a-a5f8-82c6a0c6264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9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CD07F-92E0-4B42-A7A1-C27F727F88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4DF02F8-52CC-4A1F-A869-C13C1D0851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5134946-DC85-4339-9BC4-3E623B99A24A}"/>
              </a:ext>
            </a:extLst>
          </p:cNvPr>
          <p:cNvSpPr>
            <a:spLocks noGrp="1"/>
          </p:cNvSpPr>
          <p:nvPr>
            <p:ph type="dt" sz="half" idx="10"/>
          </p:nvPr>
        </p:nvSpPr>
        <p:spPr/>
        <p:txBody>
          <a:bodyPr/>
          <a:lstStyle/>
          <a:p>
            <a:fld id="{1C201176-5D79-49AD-ADDE-DC71E7EC1DC5}" type="datetimeFigureOut">
              <a:rPr lang="en-US" smtClean="0"/>
              <a:t>5/2/2021</a:t>
            </a:fld>
            <a:endParaRPr lang="en-US"/>
          </a:p>
        </p:txBody>
      </p:sp>
      <p:sp>
        <p:nvSpPr>
          <p:cNvPr id="5" name="Footer Placeholder 4">
            <a:extLst>
              <a:ext uri="{FF2B5EF4-FFF2-40B4-BE49-F238E27FC236}">
                <a16:creationId xmlns:a16="http://schemas.microsoft.com/office/drawing/2014/main" id="{A6DEFA79-8810-4C3C-86F2-79DACC901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87E1E3-8F33-456C-AE12-D7569654715E}"/>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3251435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21737-A908-42F8-9281-637DE0C11D5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408EEEC-8AF9-4469-BA12-2231E196396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94274-4023-4166-9FEB-C4E64EB765C9}"/>
              </a:ext>
            </a:extLst>
          </p:cNvPr>
          <p:cNvSpPr>
            <a:spLocks noGrp="1"/>
          </p:cNvSpPr>
          <p:nvPr>
            <p:ph type="dt" sz="half" idx="10"/>
          </p:nvPr>
        </p:nvSpPr>
        <p:spPr/>
        <p:txBody>
          <a:bodyPr/>
          <a:lstStyle/>
          <a:p>
            <a:fld id="{1C201176-5D79-49AD-ADDE-DC71E7EC1DC5}" type="datetimeFigureOut">
              <a:rPr lang="en-US" smtClean="0"/>
              <a:t>5/2/2021</a:t>
            </a:fld>
            <a:endParaRPr lang="en-US"/>
          </a:p>
        </p:txBody>
      </p:sp>
      <p:sp>
        <p:nvSpPr>
          <p:cNvPr id="5" name="Footer Placeholder 4">
            <a:extLst>
              <a:ext uri="{FF2B5EF4-FFF2-40B4-BE49-F238E27FC236}">
                <a16:creationId xmlns:a16="http://schemas.microsoft.com/office/drawing/2014/main" id="{5AB3BBAE-D49A-4091-8B27-C3BF9AA3FA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9219C5-01DE-4986-AAD1-6ACBA97906CB}"/>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032085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F5740A-FE62-4EC0-A5C0-7EC283B3DE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07DCA4-73A5-42EA-A26E-900E1E3FC8E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C3CBB8-A938-4AC5-9565-3428BBA49F78}"/>
              </a:ext>
            </a:extLst>
          </p:cNvPr>
          <p:cNvSpPr>
            <a:spLocks noGrp="1"/>
          </p:cNvSpPr>
          <p:nvPr>
            <p:ph type="dt" sz="half" idx="10"/>
          </p:nvPr>
        </p:nvSpPr>
        <p:spPr/>
        <p:txBody>
          <a:bodyPr/>
          <a:lstStyle/>
          <a:p>
            <a:fld id="{1C201176-5D79-49AD-ADDE-DC71E7EC1DC5}" type="datetimeFigureOut">
              <a:rPr lang="en-US" smtClean="0"/>
              <a:t>5/2/2021</a:t>
            </a:fld>
            <a:endParaRPr lang="en-US"/>
          </a:p>
        </p:txBody>
      </p:sp>
      <p:sp>
        <p:nvSpPr>
          <p:cNvPr id="5" name="Footer Placeholder 4">
            <a:extLst>
              <a:ext uri="{FF2B5EF4-FFF2-40B4-BE49-F238E27FC236}">
                <a16:creationId xmlns:a16="http://schemas.microsoft.com/office/drawing/2014/main" id="{1803B747-DF72-41B5-9AF4-F89B0A85FF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634F75-9A53-4AF0-9E0A-0430A05B2FE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719048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EEAD3-63FF-4D13-A655-913CFB795F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CA040A-6F01-46A5-8A1C-14689ED6F9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26C9B9-D1E5-465E-87CB-E7DFEEFF0E89}"/>
              </a:ext>
            </a:extLst>
          </p:cNvPr>
          <p:cNvSpPr>
            <a:spLocks noGrp="1"/>
          </p:cNvSpPr>
          <p:nvPr>
            <p:ph type="dt" sz="half" idx="10"/>
          </p:nvPr>
        </p:nvSpPr>
        <p:spPr/>
        <p:txBody>
          <a:bodyPr/>
          <a:lstStyle/>
          <a:p>
            <a:fld id="{1C201176-5D79-49AD-ADDE-DC71E7EC1DC5}" type="datetimeFigureOut">
              <a:rPr lang="en-US" smtClean="0"/>
              <a:t>5/2/2021</a:t>
            </a:fld>
            <a:endParaRPr lang="en-US"/>
          </a:p>
        </p:txBody>
      </p:sp>
      <p:sp>
        <p:nvSpPr>
          <p:cNvPr id="5" name="Footer Placeholder 4">
            <a:extLst>
              <a:ext uri="{FF2B5EF4-FFF2-40B4-BE49-F238E27FC236}">
                <a16:creationId xmlns:a16="http://schemas.microsoft.com/office/drawing/2014/main" id="{A62CAAC1-1522-4C6C-871A-1EE2EEBB29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098B7-A4A4-4C06-9D65-484D0868917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637026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39B0D-FE5E-4434-84D8-8938DF8344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D5A1E8-0DF4-440D-8004-2C3519BBB3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4B5605-77E2-45D3-972F-107E7F1F466D}"/>
              </a:ext>
            </a:extLst>
          </p:cNvPr>
          <p:cNvSpPr>
            <a:spLocks noGrp="1"/>
          </p:cNvSpPr>
          <p:nvPr>
            <p:ph type="dt" sz="half" idx="10"/>
          </p:nvPr>
        </p:nvSpPr>
        <p:spPr/>
        <p:txBody>
          <a:bodyPr/>
          <a:lstStyle/>
          <a:p>
            <a:fld id="{1C201176-5D79-49AD-ADDE-DC71E7EC1DC5}" type="datetimeFigureOut">
              <a:rPr lang="en-US" smtClean="0"/>
              <a:t>5/2/2021</a:t>
            </a:fld>
            <a:endParaRPr lang="en-US"/>
          </a:p>
        </p:txBody>
      </p:sp>
      <p:sp>
        <p:nvSpPr>
          <p:cNvPr id="5" name="Footer Placeholder 4">
            <a:extLst>
              <a:ext uri="{FF2B5EF4-FFF2-40B4-BE49-F238E27FC236}">
                <a16:creationId xmlns:a16="http://schemas.microsoft.com/office/drawing/2014/main" id="{F31AE897-1E56-404A-BBAE-EA9A0F6658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FE1D65-9E5E-47BD-84DA-F5BDCB90D8BD}"/>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545802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17BB2-DDC2-495A-9455-E55A9E9FCA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9822D9-1A91-4386-9B5E-42E7E8523B5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B4F56B-7938-4500-8AF0-F30492E971A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4A7F2A-24EA-4E47-84DD-5A3A8350755B}"/>
              </a:ext>
            </a:extLst>
          </p:cNvPr>
          <p:cNvSpPr>
            <a:spLocks noGrp="1"/>
          </p:cNvSpPr>
          <p:nvPr>
            <p:ph type="dt" sz="half" idx="10"/>
          </p:nvPr>
        </p:nvSpPr>
        <p:spPr/>
        <p:txBody>
          <a:bodyPr/>
          <a:lstStyle/>
          <a:p>
            <a:fld id="{1C201176-5D79-49AD-ADDE-DC71E7EC1DC5}" type="datetimeFigureOut">
              <a:rPr lang="en-US" smtClean="0"/>
              <a:t>5/2/2021</a:t>
            </a:fld>
            <a:endParaRPr lang="en-US"/>
          </a:p>
        </p:txBody>
      </p:sp>
      <p:sp>
        <p:nvSpPr>
          <p:cNvPr id="6" name="Footer Placeholder 5">
            <a:extLst>
              <a:ext uri="{FF2B5EF4-FFF2-40B4-BE49-F238E27FC236}">
                <a16:creationId xmlns:a16="http://schemas.microsoft.com/office/drawing/2014/main" id="{45831B47-C61E-4B7B-B50A-3F8EE9072A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3B30F7-F15F-4FCC-808B-2391009B4270}"/>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897168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00CAB-775A-4130-9BBF-98737E4626D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BC07FC-A3C0-4891-957F-D0B5BCBA6E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56FB4AB-00C8-43C2-B1F4-8CEFBF6814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A249659-566B-4B53-BE35-7617920ACF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549654E-5721-483F-86A5-D2817345A9C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34F4472-DBA1-4744-9FE0-93B4408098D8}"/>
              </a:ext>
            </a:extLst>
          </p:cNvPr>
          <p:cNvSpPr>
            <a:spLocks noGrp="1"/>
          </p:cNvSpPr>
          <p:nvPr>
            <p:ph type="dt" sz="half" idx="10"/>
          </p:nvPr>
        </p:nvSpPr>
        <p:spPr/>
        <p:txBody>
          <a:bodyPr/>
          <a:lstStyle/>
          <a:p>
            <a:fld id="{1C201176-5D79-49AD-ADDE-DC71E7EC1DC5}" type="datetimeFigureOut">
              <a:rPr lang="en-US" smtClean="0"/>
              <a:t>5/2/2021</a:t>
            </a:fld>
            <a:endParaRPr lang="en-US"/>
          </a:p>
        </p:txBody>
      </p:sp>
      <p:sp>
        <p:nvSpPr>
          <p:cNvPr id="8" name="Footer Placeholder 7">
            <a:extLst>
              <a:ext uri="{FF2B5EF4-FFF2-40B4-BE49-F238E27FC236}">
                <a16:creationId xmlns:a16="http://schemas.microsoft.com/office/drawing/2014/main" id="{768D7EAF-69B9-4AE4-A687-714C5308FFD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398DA6C-9913-45B4-A939-D8F13C5F0A83}"/>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678801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F0B41-CB5F-4FD5-8D04-CDD500D1B99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D2BE586-223A-4C0F-8128-3C0F2BFF1335}"/>
              </a:ext>
            </a:extLst>
          </p:cNvPr>
          <p:cNvSpPr>
            <a:spLocks noGrp="1"/>
          </p:cNvSpPr>
          <p:nvPr>
            <p:ph type="dt" sz="half" idx="10"/>
          </p:nvPr>
        </p:nvSpPr>
        <p:spPr/>
        <p:txBody>
          <a:bodyPr/>
          <a:lstStyle/>
          <a:p>
            <a:fld id="{1C201176-5D79-49AD-ADDE-DC71E7EC1DC5}" type="datetimeFigureOut">
              <a:rPr lang="en-US" smtClean="0"/>
              <a:t>5/2/2021</a:t>
            </a:fld>
            <a:endParaRPr lang="en-US"/>
          </a:p>
        </p:txBody>
      </p:sp>
      <p:sp>
        <p:nvSpPr>
          <p:cNvPr id="4" name="Footer Placeholder 3">
            <a:extLst>
              <a:ext uri="{FF2B5EF4-FFF2-40B4-BE49-F238E27FC236}">
                <a16:creationId xmlns:a16="http://schemas.microsoft.com/office/drawing/2014/main" id="{734EAD91-D980-455D-98AD-CBB7E2DADE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F471D45-19E6-41D8-AADC-E0ED7A0EBC37}"/>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966599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4A6C38-F7C3-4E2C-87C4-FC18F0C87CE7}"/>
              </a:ext>
            </a:extLst>
          </p:cNvPr>
          <p:cNvSpPr>
            <a:spLocks noGrp="1"/>
          </p:cNvSpPr>
          <p:nvPr>
            <p:ph type="dt" sz="half" idx="10"/>
          </p:nvPr>
        </p:nvSpPr>
        <p:spPr/>
        <p:txBody>
          <a:bodyPr/>
          <a:lstStyle/>
          <a:p>
            <a:fld id="{1C201176-5D79-49AD-ADDE-DC71E7EC1DC5}" type="datetimeFigureOut">
              <a:rPr lang="en-US" smtClean="0"/>
              <a:t>5/2/2021</a:t>
            </a:fld>
            <a:endParaRPr lang="en-US"/>
          </a:p>
        </p:txBody>
      </p:sp>
      <p:sp>
        <p:nvSpPr>
          <p:cNvPr id="3" name="Footer Placeholder 2">
            <a:extLst>
              <a:ext uri="{FF2B5EF4-FFF2-40B4-BE49-F238E27FC236}">
                <a16:creationId xmlns:a16="http://schemas.microsoft.com/office/drawing/2014/main" id="{E0E871A2-3FEC-48DF-BB8E-7BBBCC8EF1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E3D66C6-9E4B-4C7D-A9D6-837D39235025}"/>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667964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8698D-803F-4519-A59C-FF9B60ADAF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144002-3204-432A-B198-40A2F106CB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3E7C34D-B0F4-45CA-B51F-32EF2CF9FC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29D0BEE-3CEC-4273-9E90-A552D14F4413}"/>
              </a:ext>
            </a:extLst>
          </p:cNvPr>
          <p:cNvSpPr>
            <a:spLocks noGrp="1"/>
          </p:cNvSpPr>
          <p:nvPr>
            <p:ph type="dt" sz="half" idx="10"/>
          </p:nvPr>
        </p:nvSpPr>
        <p:spPr/>
        <p:txBody>
          <a:bodyPr/>
          <a:lstStyle/>
          <a:p>
            <a:fld id="{1C201176-5D79-49AD-ADDE-DC71E7EC1DC5}" type="datetimeFigureOut">
              <a:rPr lang="en-US" smtClean="0"/>
              <a:t>5/2/2021</a:t>
            </a:fld>
            <a:endParaRPr lang="en-US"/>
          </a:p>
        </p:txBody>
      </p:sp>
      <p:sp>
        <p:nvSpPr>
          <p:cNvPr id="6" name="Footer Placeholder 5">
            <a:extLst>
              <a:ext uri="{FF2B5EF4-FFF2-40B4-BE49-F238E27FC236}">
                <a16:creationId xmlns:a16="http://schemas.microsoft.com/office/drawing/2014/main" id="{3693F5B8-6C3E-46E0-A697-A82E7D3E82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F14E9D-4E8C-493C-BC2D-6ABC04E44F0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298750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45C86-C2CA-47A2-BDD3-12055FF079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5EBF2BD-7F0E-44D1-8357-69327EC6EB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154D46D-A8B5-41B7-9031-F633D23C5F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D943CC-B448-4786-86B6-9C562AF3E662}"/>
              </a:ext>
            </a:extLst>
          </p:cNvPr>
          <p:cNvSpPr>
            <a:spLocks noGrp="1"/>
          </p:cNvSpPr>
          <p:nvPr>
            <p:ph type="dt" sz="half" idx="10"/>
          </p:nvPr>
        </p:nvSpPr>
        <p:spPr/>
        <p:txBody>
          <a:bodyPr/>
          <a:lstStyle/>
          <a:p>
            <a:fld id="{1C201176-5D79-49AD-ADDE-DC71E7EC1DC5}" type="datetimeFigureOut">
              <a:rPr lang="en-US" smtClean="0"/>
              <a:t>5/2/2021</a:t>
            </a:fld>
            <a:endParaRPr lang="en-US"/>
          </a:p>
        </p:txBody>
      </p:sp>
      <p:sp>
        <p:nvSpPr>
          <p:cNvPr id="6" name="Footer Placeholder 5">
            <a:extLst>
              <a:ext uri="{FF2B5EF4-FFF2-40B4-BE49-F238E27FC236}">
                <a16:creationId xmlns:a16="http://schemas.microsoft.com/office/drawing/2014/main" id="{2485FCF6-C33E-4CB6-812C-84A387D9A6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EB2784-A4B7-4685-9B90-8F125180E349}"/>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240868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D69B9A-57E0-42F5-826A-636EC84687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9BB5B12-4DF2-4236-A4F3-D49D37B8C6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2E29C5-7DEC-4340-BCB3-FF78C44ABF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201176-5D79-49AD-ADDE-DC71E7EC1DC5}" type="datetimeFigureOut">
              <a:rPr lang="en-US" smtClean="0"/>
              <a:t>5/2/2021</a:t>
            </a:fld>
            <a:endParaRPr lang="en-US"/>
          </a:p>
        </p:txBody>
      </p:sp>
      <p:sp>
        <p:nvSpPr>
          <p:cNvPr id="5" name="Footer Placeholder 4">
            <a:extLst>
              <a:ext uri="{FF2B5EF4-FFF2-40B4-BE49-F238E27FC236}">
                <a16:creationId xmlns:a16="http://schemas.microsoft.com/office/drawing/2014/main" id="{CC04E5E5-24E6-48F3-96EC-A51132E74F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B19FFA1-3DC9-4746-A41C-10DDB76E0F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D509E6-AD24-40CB-83C3-B286E2FC27F6}" type="slidenum">
              <a:rPr lang="en-US" smtClean="0"/>
              <a:t>‹#›</a:t>
            </a:fld>
            <a:endParaRPr lang="en-US"/>
          </a:p>
        </p:txBody>
      </p:sp>
    </p:spTree>
    <p:extLst>
      <p:ext uri="{BB962C8B-B14F-4D97-AF65-F5344CB8AC3E}">
        <p14:creationId xmlns:p14="http://schemas.microsoft.com/office/powerpoint/2010/main" val="3142001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3" Type="http://schemas.openxmlformats.org/officeDocument/2006/relationships/tags" Target="../tags/tag39.xml"/><Relationship Id="rId18" Type="http://schemas.openxmlformats.org/officeDocument/2006/relationships/tags" Target="../tags/tag44.xml"/><Relationship Id="rId26" Type="http://schemas.openxmlformats.org/officeDocument/2006/relationships/tags" Target="../tags/tag52.xml"/><Relationship Id="rId39" Type="http://schemas.openxmlformats.org/officeDocument/2006/relationships/tags" Target="../tags/tag65.xml"/><Relationship Id="rId21" Type="http://schemas.openxmlformats.org/officeDocument/2006/relationships/tags" Target="../tags/tag47.xml"/><Relationship Id="rId34" Type="http://schemas.openxmlformats.org/officeDocument/2006/relationships/tags" Target="../tags/tag60.xml"/><Relationship Id="rId42" Type="http://schemas.openxmlformats.org/officeDocument/2006/relationships/tags" Target="../tags/tag68.xml"/><Relationship Id="rId47" Type="http://schemas.openxmlformats.org/officeDocument/2006/relationships/tags" Target="../tags/tag73.xml"/><Relationship Id="rId50" Type="http://schemas.openxmlformats.org/officeDocument/2006/relationships/tags" Target="../tags/tag76.xml"/><Relationship Id="rId55" Type="http://schemas.openxmlformats.org/officeDocument/2006/relationships/slideLayout" Target="../slideLayouts/slideLayout2.xml"/><Relationship Id="rId7" Type="http://schemas.openxmlformats.org/officeDocument/2006/relationships/tags" Target="../tags/tag33.xml"/><Relationship Id="rId2" Type="http://schemas.openxmlformats.org/officeDocument/2006/relationships/tags" Target="../tags/tag28.xml"/><Relationship Id="rId16" Type="http://schemas.openxmlformats.org/officeDocument/2006/relationships/tags" Target="../tags/tag42.xml"/><Relationship Id="rId29" Type="http://schemas.openxmlformats.org/officeDocument/2006/relationships/tags" Target="../tags/tag55.xml"/><Relationship Id="rId11" Type="http://schemas.openxmlformats.org/officeDocument/2006/relationships/tags" Target="../tags/tag37.xml"/><Relationship Id="rId24" Type="http://schemas.openxmlformats.org/officeDocument/2006/relationships/tags" Target="../tags/tag50.xml"/><Relationship Id="rId32" Type="http://schemas.openxmlformats.org/officeDocument/2006/relationships/tags" Target="../tags/tag58.xml"/><Relationship Id="rId37" Type="http://schemas.openxmlformats.org/officeDocument/2006/relationships/tags" Target="../tags/tag63.xml"/><Relationship Id="rId40" Type="http://schemas.openxmlformats.org/officeDocument/2006/relationships/tags" Target="../tags/tag66.xml"/><Relationship Id="rId45" Type="http://schemas.openxmlformats.org/officeDocument/2006/relationships/tags" Target="../tags/tag71.xml"/><Relationship Id="rId53" Type="http://schemas.openxmlformats.org/officeDocument/2006/relationships/tags" Target="../tags/tag79.xml"/><Relationship Id="rId5" Type="http://schemas.openxmlformats.org/officeDocument/2006/relationships/tags" Target="../tags/tag31.xml"/><Relationship Id="rId10" Type="http://schemas.openxmlformats.org/officeDocument/2006/relationships/tags" Target="../tags/tag36.xml"/><Relationship Id="rId19" Type="http://schemas.openxmlformats.org/officeDocument/2006/relationships/tags" Target="../tags/tag45.xml"/><Relationship Id="rId31" Type="http://schemas.openxmlformats.org/officeDocument/2006/relationships/tags" Target="../tags/tag57.xml"/><Relationship Id="rId44" Type="http://schemas.openxmlformats.org/officeDocument/2006/relationships/tags" Target="../tags/tag70.xml"/><Relationship Id="rId52" Type="http://schemas.openxmlformats.org/officeDocument/2006/relationships/tags" Target="../tags/tag78.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tags" Target="../tags/tag40.xml"/><Relationship Id="rId22" Type="http://schemas.openxmlformats.org/officeDocument/2006/relationships/tags" Target="../tags/tag48.xml"/><Relationship Id="rId27" Type="http://schemas.openxmlformats.org/officeDocument/2006/relationships/tags" Target="../tags/tag53.xml"/><Relationship Id="rId30" Type="http://schemas.openxmlformats.org/officeDocument/2006/relationships/tags" Target="../tags/tag56.xml"/><Relationship Id="rId35" Type="http://schemas.openxmlformats.org/officeDocument/2006/relationships/tags" Target="../tags/tag61.xml"/><Relationship Id="rId43" Type="http://schemas.openxmlformats.org/officeDocument/2006/relationships/tags" Target="../tags/tag69.xml"/><Relationship Id="rId48" Type="http://schemas.openxmlformats.org/officeDocument/2006/relationships/tags" Target="../tags/tag74.xml"/><Relationship Id="rId8" Type="http://schemas.openxmlformats.org/officeDocument/2006/relationships/tags" Target="../tags/tag34.xml"/><Relationship Id="rId51" Type="http://schemas.openxmlformats.org/officeDocument/2006/relationships/tags" Target="../tags/tag77.xml"/><Relationship Id="rId3" Type="http://schemas.openxmlformats.org/officeDocument/2006/relationships/tags" Target="../tags/tag29.xml"/><Relationship Id="rId12" Type="http://schemas.openxmlformats.org/officeDocument/2006/relationships/tags" Target="../tags/tag38.xml"/><Relationship Id="rId17" Type="http://schemas.openxmlformats.org/officeDocument/2006/relationships/tags" Target="../tags/tag43.xml"/><Relationship Id="rId25" Type="http://schemas.openxmlformats.org/officeDocument/2006/relationships/tags" Target="../tags/tag51.xml"/><Relationship Id="rId33" Type="http://schemas.openxmlformats.org/officeDocument/2006/relationships/tags" Target="../tags/tag59.xml"/><Relationship Id="rId38" Type="http://schemas.openxmlformats.org/officeDocument/2006/relationships/tags" Target="../tags/tag64.xml"/><Relationship Id="rId46" Type="http://schemas.openxmlformats.org/officeDocument/2006/relationships/tags" Target="../tags/tag72.xml"/><Relationship Id="rId20" Type="http://schemas.openxmlformats.org/officeDocument/2006/relationships/tags" Target="../tags/tag46.xml"/><Relationship Id="rId41" Type="http://schemas.openxmlformats.org/officeDocument/2006/relationships/tags" Target="../tags/tag67.xml"/><Relationship Id="rId54" Type="http://schemas.openxmlformats.org/officeDocument/2006/relationships/tags" Target="../tags/tag80.xml"/><Relationship Id="rId1" Type="http://schemas.openxmlformats.org/officeDocument/2006/relationships/tags" Target="../tags/tag27.xml"/><Relationship Id="rId6" Type="http://schemas.openxmlformats.org/officeDocument/2006/relationships/tags" Target="../tags/tag32.xml"/><Relationship Id="rId15" Type="http://schemas.openxmlformats.org/officeDocument/2006/relationships/tags" Target="../tags/tag41.xml"/><Relationship Id="rId23" Type="http://schemas.openxmlformats.org/officeDocument/2006/relationships/tags" Target="../tags/tag49.xml"/><Relationship Id="rId28" Type="http://schemas.openxmlformats.org/officeDocument/2006/relationships/tags" Target="../tags/tag54.xml"/><Relationship Id="rId36" Type="http://schemas.openxmlformats.org/officeDocument/2006/relationships/tags" Target="../tags/tag62.xml"/><Relationship Id="rId49" Type="http://schemas.openxmlformats.org/officeDocument/2006/relationships/tags" Target="../tags/tag75.xml"/></Relationships>
</file>

<file path=ppt/slides/_rels/slide19.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tags" Target="../tags/tag91.xml"/><Relationship Id="rId3" Type="http://schemas.openxmlformats.org/officeDocument/2006/relationships/tags" Target="../tags/tag86.xml"/><Relationship Id="rId7" Type="http://schemas.openxmlformats.org/officeDocument/2006/relationships/tags" Target="../tags/tag90.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9"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3" Type="http://schemas.openxmlformats.org/officeDocument/2006/relationships/tags" Target="../tags/tag104.xml"/><Relationship Id="rId18" Type="http://schemas.openxmlformats.org/officeDocument/2006/relationships/tags" Target="../tags/tag109.xml"/><Relationship Id="rId26" Type="http://schemas.openxmlformats.org/officeDocument/2006/relationships/tags" Target="../tags/tag117.xml"/><Relationship Id="rId39" Type="http://schemas.openxmlformats.org/officeDocument/2006/relationships/tags" Target="../tags/tag130.xml"/><Relationship Id="rId21" Type="http://schemas.openxmlformats.org/officeDocument/2006/relationships/tags" Target="../tags/tag112.xml"/><Relationship Id="rId34" Type="http://schemas.openxmlformats.org/officeDocument/2006/relationships/tags" Target="../tags/tag125.xml"/><Relationship Id="rId42" Type="http://schemas.openxmlformats.org/officeDocument/2006/relationships/tags" Target="../tags/tag133.xml"/><Relationship Id="rId47" Type="http://schemas.openxmlformats.org/officeDocument/2006/relationships/tags" Target="../tags/tag138.xml"/><Relationship Id="rId50" Type="http://schemas.openxmlformats.org/officeDocument/2006/relationships/tags" Target="../tags/tag141.xml"/><Relationship Id="rId55" Type="http://schemas.openxmlformats.org/officeDocument/2006/relationships/tags" Target="../tags/tag146.xml"/><Relationship Id="rId7" Type="http://schemas.openxmlformats.org/officeDocument/2006/relationships/tags" Target="../tags/tag98.xml"/><Relationship Id="rId2" Type="http://schemas.openxmlformats.org/officeDocument/2006/relationships/tags" Target="../tags/tag93.xml"/><Relationship Id="rId16" Type="http://schemas.openxmlformats.org/officeDocument/2006/relationships/tags" Target="../tags/tag107.xml"/><Relationship Id="rId29" Type="http://schemas.openxmlformats.org/officeDocument/2006/relationships/tags" Target="../tags/tag120.xml"/><Relationship Id="rId11" Type="http://schemas.openxmlformats.org/officeDocument/2006/relationships/tags" Target="../tags/tag102.xml"/><Relationship Id="rId24" Type="http://schemas.openxmlformats.org/officeDocument/2006/relationships/tags" Target="../tags/tag115.xml"/><Relationship Id="rId32" Type="http://schemas.openxmlformats.org/officeDocument/2006/relationships/tags" Target="../tags/tag123.xml"/><Relationship Id="rId37" Type="http://schemas.openxmlformats.org/officeDocument/2006/relationships/tags" Target="../tags/tag128.xml"/><Relationship Id="rId40" Type="http://schemas.openxmlformats.org/officeDocument/2006/relationships/tags" Target="../tags/tag131.xml"/><Relationship Id="rId45" Type="http://schemas.openxmlformats.org/officeDocument/2006/relationships/tags" Target="../tags/tag136.xml"/><Relationship Id="rId53" Type="http://schemas.openxmlformats.org/officeDocument/2006/relationships/tags" Target="../tags/tag144.xml"/><Relationship Id="rId58" Type="http://schemas.openxmlformats.org/officeDocument/2006/relationships/tags" Target="../tags/tag149.xml"/><Relationship Id="rId5" Type="http://schemas.openxmlformats.org/officeDocument/2006/relationships/tags" Target="../tags/tag96.xml"/><Relationship Id="rId19" Type="http://schemas.openxmlformats.org/officeDocument/2006/relationships/tags" Target="../tags/tag110.xml"/><Relationship Id="rId4" Type="http://schemas.openxmlformats.org/officeDocument/2006/relationships/tags" Target="../tags/tag95.xml"/><Relationship Id="rId9" Type="http://schemas.openxmlformats.org/officeDocument/2006/relationships/tags" Target="../tags/tag100.xml"/><Relationship Id="rId14" Type="http://schemas.openxmlformats.org/officeDocument/2006/relationships/tags" Target="../tags/tag105.xml"/><Relationship Id="rId22" Type="http://schemas.openxmlformats.org/officeDocument/2006/relationships/tags" Target="../tags/tag113.xml"/><Relationship Id="rId27" Type="http://schemas.openxmlformats.org/officeDocument/2006/relationships/tags" Target="../tags/tag118.xml"/><Relationship Id="rId30" Type="http://schemas.openxmlformats.org/officeDocument/2006/relationships/tags" Target="../tags/tag121.xml"/><Relationship Id="rId35" Type="http://schemas.openxmlformats.org/officeDocument/2006/relationships/tags" Target="../tags/tag126.xml"/><Relationship Id="rId43" Type="http://schemas.openxmlformats.org/officeDocument/2006/relationships/tags" Target="../tags/tag134.xml"/><Relationship Id="rId48" Type="http://schemas.openxmlformats.org/officeDocument/2006/relationships/tags" Target="../tags/tag139.xml"/><Relationship Id="rId56" Type="http://schemas.openxmlformats.org/officeDocument/2006/relationships/tags" Target="../tags/tag147.xml"/><Relationship Id="rId8" Type="http://schemas.openxmlformats.org/officeDocument/2006/relationships/tags" Target="../tags/tag99.xml"/><Relationship Id="rId51" Type="http://schemas.openxmlformats.org/officeDocument/2006/relationships/tags" Target="../tags/tag142.xml"/><Relationship Id="rId3" Type="http://schemas.openxmlformats.org/officeDocument/2006/relationships/tags" Target="../tags/tag94.xml"/><Relationship Id="rId12" Type="http://schemas.openxmlformats.org/officeDocument/2006/relationships/tags" Target="../tags/tag103.xml"/><Relationship Id="rId17" Type="http://schemas.openxmlformats.org/officeDocument/2006/relationships/tags" Target="../tags/tag108.xml"/><Relationship Id="rId25" Type="http://schemas.openxmlformats.org/officeDocument/2006/relationships/tags" Target="../tags/tag116.xml"/><Relationship Id="rId33" Type="http://schemas.openxmlformats.org/officeDocument/2006/relationships/tags" Target="../tags/tag124.xml"/><Relationship Id="rId38" Type="http://schemas.openxmlformats.org/officeDocument/2006/relationships/tags" Target="../tags/tag129.xml"/><Relationship Id="rId46" Type="http://schemas.openxmlformats.org/officeDocument/2006/relationships/tags" Target="../tags/tag137.xml"/><Relationship Id="rId59" Type="http://schemas.openxmlformats.org/officeDocument/2006/relationships/slideLayout" Target="../slideLayouts/slideLayout2.xml"/><Relationship Id="rId20" Type="http://schemas.openxmlformats.org/officeDocument/2006/relationships/tags" Target="../tags/tag111.xml"/><Relationship Id="rId41" Type="http://schemas.openxmlformats.org/officeDocument/2006/relationships/tags" Target="../tags/tag132.xml"/><Relationship Id="rId54" Type="http://schemas.openxmlformats.org/officeDocument/2006/relationships/tags" Target="../tags/tag145.xml"/><Relationship Id="rId1" Type="http://schemas.openxmlformats.org/officeDocument/2006/relationships/tags" Target="../tags/tag92.xml"/><Relationship Id="rId6" Type="http://schemas.openxmlformats.org/officeDocument/2006/relationships/tags" Target="../tags/tag97.xml"/><Relationship Id="rId15" Type="http://schemas.openxmlformats.org/officeDocument/2006/relationships/tags" Target="../tags/tag106.xml"/><Relationship Id="rId23" Type="http://schemas.openxmlformats.org/officeDocument/2006/relationships/tags" Target="../tags/tag114.xml"/><Relationship Id="rId28" Type="http://schemas.openxmlformats.org/officeDocument/2006/relationships/tags" Target="../tags/tag119.xml"/><Relationship Id="rId36" Type="http://schemas.openxmlformats.org/officeDocument/2006/relationships/tags" Target="../tags/tag127.xml"/><Relationship Id="rId49" Type="http://schemas.openxmlformats.org/officeDocument/2006/relationships/tags" Target="../tags/tag140.xml"/><Relationship Id="rId57" Type="http://schemas.openxmlformats.org/officeDocument/2006/relationships/tags" Target="../tags/tag148.xml"/><Relationship Id="rId10" Type="http://schemas.openxmlformats.org/officeDocument/2006/relationships/tags" Target="../tags/tag101.xml"/><Relationship Id="rId31" Type="http://schemas.openxmlformats.org/officeDocument/2006/relationships/tags" Target="../tags/tag122.xml"/><Relationship Id="rId44" Type="http://schemas.openxmlformats.org/officeDocument/2006/relationships/tags" Target="../tags/tag135.xml"/><Relationship Id="rId52" Type="http://schemas.openxmlformats.org/officeDocument/2006/relationships/tags" Target="../tags/tag14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tags" Target="../tags/tag157.xml"/><Relationship Id="rId3" Type="http://schemas.openxmlformats.org/officeDocument/2006/relationships/tags" Target="../tags/tag152.xml"/><Relationship Id="rId7" Type="http://schemas.openxmlformats.org/officeDocument/2006/relationships/tags" Target="../tags/tag156.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9"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8C850-6242-456C-B393-63CD65140EB6}"/>
              </a:ext>
            </a:extLst>
          </p:cNvPr>
          <p:cNvSpPr>
            <a:spLocks noGrp="1"/>
          </p:cNvSpPr>
          <p:nvPr>
            <p:ph type="ctrTitle"/>
          </p:nvPr>
        </p:nvSpPr>
        <p:spPr>
          <a:xfrm>
            <a:off x="1523998" y="-523557"/>
            <a:ext cx="9144000" cy="2387600"/>
          </a:xfrm>
        </p:spPr>
        <p:txBody>
          <a:bodyPr/>
          <a:lstStyle/>
          <a:p>
            <a:r>
              <a:rPr lang="en-US" dirty="0"/>
              <a:t>Artificial Neural Networks</a:t>
            </a:r>
          </a:p>
        </p:txBody>
      </p:sp>
      <p:pic>
        <p:nvPicPr>
          <p:cNvPr id="4" name="Picture 3">
            <a:extLst>
              <a:ext uri="{FF2B5EF4-FFF2-40B4-BE49-F238E27FC236}">
                <a16:creationId xmlns:a16="http://schemas.microsoft.com/office/drawing/2014/main" id="{C01F2C27-1F70-4EFE-8EBF-4C4F35747CB5}"/>
              </a:ext>
            </a:extLst>
          </p:cNvPr>
          <p:cNvPicPr>
            <a:picLocks noChangeAspect="1"/>
          </p:cNvPicPr>
          <p:nvPr/>
        </p:nvPicPr>
        <p:blipFill rotWithShape="1">
          <a:blip r:embed="rId2"/>
          <a:srcRect t="19638"/>
          <a:stretch/>
        </p:blipFill>
        <p:spPr>
          <a:xfrm>
            <a:off x="6257705" y="2082016"/>
            <a:ext cx="5608318" cy="3903785"/>
          </a:xfrm>
          <a:prstGeom prst="rect">
            <a:avLst/>
          </a:prstGeom>
        </p:spPr>
      </p:pic>
      <p:pic>
        <p:nvPicPr>
          <p:cNvPr id="5" name="Picture 4">
            <a:extLst>
              <a:ext uri="{FF2B5EF4-FFF2-40B4-BE49-F238E27FC236}">
                <a16:creationId xmlns:a16="http://schemas.microsoft.com/office/drawing/2014/main" id="{39E9AEBB-C549-448A-B6E9-3B1760A2B2B8}"/>
              </a:ext>
            </a:extLst>
          </p:cNvPr>
          <p:cNvPicPr>
            <a:picLocks noChangeAspect="1"/>
          </p:cNvPicPr>
          <p:nvPr/>
        </p:nvPicPr>
        <p:blipFill>
          <a:blip r:embed="rId3"/>
          <a:stretch>
            <a:fillRect/>
          </a:stretch>
        </p:blipFill>
        <p:spPr>
          <a:xfrm>
            <a:off x="487680" y="2082017"/>
            <a:ext cx="5608318" cy="3903784"/>
          </a:xfrm>
          <a:prstGeom prst="rect">
            <a:avLst/>
          </a:prstGeom>
        </p:spPr>
      </p:pic>
    </p:spTree>
    <p:extLst>
      <p:ext uri="{BB962C8B-B14F-4D97-AF65-F5344CB8AC3E}">
        <p14:creationId xmlns:p14="http://schemas.microsoft.com/office/powerpoint/2010/main" val="555309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806D68-1DA5-4AA5-A07C-B1D69CC24ED8}"/>
              </a:ext>
            </a:extLst>
          </p:cNvPr>
          <p:cNvSpPr>
            <a:spLocks noGrp="1"/>
          </p:cNvSpPr>
          <p:nvPr>
            <p:ph type="title"/>
          </p:nvPr>
        </p:nvSpPr>
        <p:spPr>
          <a:xfrm>
            <a:off x="838200" y="0"/>
            <a:ext cx="10515600" cy="1325563"/>
          </a:xfrm>
        </p:spPr>
        <p:txBody>
          <a:bodyPr/>
          <a:lstStyle/>
          <a:p>
            <a:r>
              <a:rPr lang="en-US" dirty="0"/>
              <a:t>Stats</a:t>
            </a:r>
          </a:p>
        </p:txBody>
      </p:sp>
      <p:sp>
        <p:nvSpPr>
          <p:cNvPr id="3" name="Content Placeholder 2">
            <a:extLst>
              <a:ext uri="{FF2B5EF4-FFF2-40B4-BE49-F238E27FC236}">
                <a16:creationId xmlns:a16="http://schemas.microsoft.com/office/drawing/2014/main" id="{63DC9667-9410-41CD-B711-6DAB5C130AEE}"/>
              </a:ext>
            </a:extLst>
          </p:cNvPr>
          <p:cNvSpPr>
            <a:spLocks noGrp="1"/>
          </p:cNvSpPr>
          <p:nvPr>
            <p:ph idx="1"/>
          </p:nvPr>
        </p:nvSpPr>
        <p:spPr>
          <a:xfrm>
            <a:off x="838200" y="1336430"/>
            <a:ext cx="10515600" cy="5521570"/>
          </a:xfrm>
        </p:spPr>
        <p:txBody>
          <a:bodyPr>
            <a:normAutofit fontScale="92500" lnSpcReduction="10000"/>
          </a:bodyPr>
          <a:lstStyle/>
          <a:p>
            <a:r>
              <a:rPr lang="en-US" dirty="0"/>
              <a:t>Supervised neural networks that use a mean squared error (MSE) cost function can use formal statistical methods to determine the confidence of the trained model. </a:t>
            </a:r>
          </a:p>
          <a:p>
            <a:r>
              <a:rPr lang="en-US" dirty="0"/>
              <a:t>The MSE on a validation set can be used as an estimate for variance. This value can then be used to calculate the confidence interval of network output, assuming a normal distribution. </a:t>
            </a:r>
          </a:p>
          <a:p>
            <a:r>
              <a:rPr lang="en-US" dirty="0"/>
              <a:t>A confidence analysis made this way is statistically valid as long as the output probability distribution stays the same and the network is not modified.</a:t>
            </a:r>
          </a:p>
          <a:p>
            <a:r>
              <a:rPr lang="en-US" dirty="0"/>
              <a:t>By assigning a </a:t>
            </a:r>
            <a:r>
              <a:rPr lang="en-US" dirty="0" err="1">
                <a:solidFill>
                  <a:srgbClr val="FF0000"/>
                </a:solidFill>
              </a:rPr>
              <a:t>softmax</a:t>
            </a:r>
            <a:r>
              <a:rPr lang="en-US" dirty="0"/>
              <a:t> activation function, a generalization of the logistic function, on the output layer of the neural network (or a </a:t>
            </a:r>
            <a:r>
              <a:rPr lang="en-US" dirty="0" err="1"/>
              <a:t>softmax</a:t>
            </a:r>
            <a:r>
              <a:rPr lang="en-US" dirty="0"/>
              <a:t> component in a component-based network) for categorical target variables, the outputs can be interpreted as posterior probabilities. </a:t>
            </a:r>
          </a:p>
          <a:p>
            <a:r>
              <a:rPr lang="en-US" dirty="0"/>
              <a:t>This is useful in classification as it gives a certainty measure on classifications.</a:t>
            </a:r>
          </a:p>
        </p:txBody>
      </p:sp>
    </p:spTree>
    <p:extLst>
      <p:ext uri="{BB962C8B-B14F-4D97-AF65-F5344CB8AC3E}">
        <p14:creationId xmlns:p14="http://schemas.microsoft.com/office/powerpoint/2010/main" val="13225863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BF6F6-3146-4362-A510-19AE344C4672}"/>
              </a:ext>
            </a:extLst>
          </p:cNvPr>
          <p:cNvSpPr>
            <a:spLocks noGrp="1"/>
          </p:cNvSpPr>
          <p:nvPr>
            <p:ph type="title"/>
          </p:nvPr>
        </p:nvSpPr>
        <p:spPr/>
        <p:txBody>
          <a:bodyPr/>
          <a:lstStyle/>
          <a:p>
            <a:r>
              <a:rPr lang="en-US" dirty="0"/>
              <a:t>Theoretical Properties</a:t>
            </a:r>
          </a:p>
        </p:txBody>
      </p:sp>
      <p:sp>
        <p:nvSpPr>
          <p:cNvPr id="3" name="Content Placeholder 2">
            <a:extLst>
              <a:ext uri="{FF2B5EF4-FFF2-40B4-BE49-F238E27FC236}">
                <a16:creationId xmlns:a16="http://schemas.microsoft.com/office/drawing/2014/main" id="{438A1E81-A30D-4D60-8EED-E9D6B37D3B51}"/>
              </a:ext>
            </a:extLst>
          </p:cNvPr>
          <p:cNvSpPr>
            <a:spLocks noGrp="1"/>
          </p:cNvSpPr>
          <p:nvPr>
            <p:ph idx="1"/>
          </p:nvPr>
        </p:nvSpPr>
        <p:spPr/>
        <p:txBody>
          <a:bodyPr/>
          <a:lstStyle/>
          <a:p>
            <a:r>
              <a:rPr lang="en-US" dirty="0"/>
              <a:t>The multilayer perceptron is a universal function approximator. However, the proof is not constructive regarding the number of neurons required, the network topology, the weights and the learning parameters.</a:t>
            </a:r>
          </a:p>
          <a:p>
            <a:r>
              <a:rPr lang="en-US" dirty="0"/>
              <a:t>A specific recurrent architecture with rational-valued weights (as opposed to full precision real number-valued weights) has the power of a universal Turing machine using a finite number of neurons and standard linear connections</a:t>
            </a:r>
          </a:p>
        </p:txBody>
      </p:sp>
    </p:spTree>
    <p:extLst>
      <p:ext uri="{BB962C8B-B14F-4D97-AF65-F5344CB8AC3E}">
        <p14:creationId xmlns:p14="http://schemas.microsoft.com/office/powerpoint/2010/main" val="3155225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BF6F6-3146-4362-A510-19AE344C4672}"/>
              </a:ext>
            </a:extLst>
          </p:cNvPr>
          <p:cNvSpPr>
            <a:spLocks noGrp="1"/>
          </p:cNvSpPr>
          <p:nvPr>
            <p:ph type="title"/>
          </p:nvPr>
        </p:nvSpPr>
        <p:spPr/>
        <p:txBody>
          <a:bodyPr/>
          <a:lstStyle/>
          <a:p>
            <a:r>
              <a:rPr lang="en-US" dirty="0"/>
              <a:t>Theoretical Properties</a:t>
            </a:r>
          </a:p>
        </p:txBody>
      </p:sp>
      <p:sp>
        <p:nvSpPr>
          <p:cNvPr id="3" name="Content Placeholder 2">
            <a:extLst>
              <a:ext uri="{FF2B5EF4-FFF2-40B4-BE49-F238E27FC236}">
                <a16:creationId xmlns:a16="http://schemas.microsoft.com/office/drawing/2014/main" id="{438A1E81-A30D-4D60-8EED-E9D6B37D3B51}"/>
              </a:ext>
            </a:extLst>
          </p:cNvPr>
          <p:cNvSpPr>
            <a:spLocks noGrp="1"/>
          </p:cNvSpPr>
          <p:nvPr>
            <p:ph idx="1"/>
          </p:nvPr>
        </p:nvSpPr>
        <p:spPr>
          <a:xfrm>
            <a:off x="838200" y="1825625"/>
            <a:ext cx="10515600" cy="4667250"/>
          </a:xfrm>
        </p:spPr>
        <p:txBody>
          <a:bodyPr>
            <a:normAutofit lnSpcReduction="10000"/>
          </a:bodyPr>
          <a:lstStyle/>
          <a:p>
            <a:r>
              <a:rPr lang="en-US" dirty="0"/>
              <a:t>A model's "capacity" property corresponds to its ability to model any given function. </a:t>
            </a:r>
          </a:p>
          <a:p>
            <a:r>
              <a:rPr lang="en-US" dirty="0"/>
              <a:t>It is related to the amount of information that can be stored in the network and to the notion of complexity. </a:t>
            </a:r>
          </a:p>
          <a:p>
            <a:r>
              <a:rPr lang="en-US" dirty="0"/>
              <a:t>Information capacity and the VC Dimension. </a:t>
            </a:r>
          </a:p>
          <a:p>
            <a:r>
              <a:rPr lang="en-US" dirty="0"/>
              <a:t>The information capacity captures the functions </a:t>
            </a:r>
            <a:r>
              <a:rPr lang="en-US" dirty="0" err="1"/>
              <a:t>modelable</a:t>
            </a:r>
            <a:r>
              <a:rPr lang="en-US" dirty="0"/>
              <a:t> by the network given any data as input. </a:t>
            </a:r>
          </a:p>
          <a:p>
            <a:r>
              <a:rPr lang="en-US" dirty="0"/>
              <a:t>VC Dimension finds the maximum capacity under the best possible circumstances. </a:t>
            </a:r>
          </a:p>
          <a:p>
            <a:r>
              <a:rPr lang="en-US" dirty="0"/>
              <a:t>VC Dimension for arbitrary inputs is half the information capacity of a Perceptron. </a:t>
            </a:r>
          </a:p>
        </p:txBody>
      </p:sp>
    </p:spTree>
    <p:extLst>
      <p:ext uri="{BB962C8B-B14F-4D97-AF65-F5344CB8AC3E}">
        <p14:creationId xmlns:p14="http://schemas.microsoft.com/office/powerpoint/2010/main" val="5334720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BF6F6-3146-4362-A510-19AE344C4672}"/>
              </a:ext>
            </a:extLst>
          </p:cNvPr>
          <p:cNvSpPr>
            <a:spLocks noGrp="1"/>
          </p:cNvSpPr>
          <p:nvPr>
            <p:ph type="title"/>
          </p:nvPr>
        </p:nvSpPr>
        <p:spPr/>
        <p:txBody>
          <a:bodyPr/>
          <a:lstStyle/>
          <a:p>
            <a:r>
              <a:rPr lang="en-US" dirty="0"/>
              <a:t>Theoretical Properties</a:t>
            </a:r>
          </a:p>
        </p:txBody>
      </p:sp>
      <p:sp>
        <p:nvSpPr>
          <p:cNvPr id="3" name="Content Placeholder 2">
            <a:extLst>
              <a:ext uri="{FF2B5EF4-FFF2-40B4-BE49-F238E27FC236}">
                <a16:creationId xmlns:a16="http://schemas.microsoft.com/office/drawing/2014/main" id="{438A1E81-A30D-4D60-8EED-E9D6B37D3B51}"/>
              </a:ext>
            </a:extLst>
          </p:cNvPr>
          <p:cNvSpPr>
            <a:spLocks noGrp="1"/>
          </p:cNvSpPr>
          <p:nvPr>
            <p:ph idx="1"/>
          </p:nvPr>
        </p:nvSpPr>
        <p:spPr>
          <a:xfrm>
            <a:off x="838200" y="1594779"/>
            <a:ext cx="10515600" cy="5032375"/>
          </a:xfrm>
        </p:spPr>
        <p:txBody>
          <a:bodyPr>
            <a:normAutofit/>
          </a:bodyPr>
          <a:lstStyle/>
          <a:p>
            <a:r>
              <a:rPr lang="en-US" dirty="0"/>
              <a:t>Models may not consistently converge on a single solution, firstly because local minima may exist, depending on the cost function and the model. </a:t>
            </a:r>
          </a:p>
          <a:p>
            <a:r>
              <a:rPr lang="en-US" dirty="0"/>
              <a:t>Secondly, the optimization method used might not guarantee to converge when it begins far from any local minimum. </a:t>
            </a:r>
          </a:p>
          <a:p>
            <a:r>
              <a:rPr lang="en-US" dirty="0"/>
              <a:t>Thirdly, for sufficiently large data or parameters, some methods become impractical.</a:t>
            </a:r>
          </a:p>
        </p:txBody>
      </p:sp>
    </p:spTree>
    <p:extLst>
      <p:ext uri="{BB962C8B-B14F-4D97-AF65-F5344CB8AC3E}">
        <p14:creationId xmlns:p14="http://schemas.microsoft.com/office/powerpoint/2010/main" val="32144156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BF6F6-3146-4362-A510-19AE344C4672}"/>
              </a:ext>
            </a:extLst>
          </p:cNvPr>
          <p:cNvSpPr>
            <a:spLocks noGrp="1"/>
          </p:cNvSpPr>
          <p:nvPr>
            <p:ph type="title"/>
          </p:nvPr>
        </p:nvSpPr>
        <p:spPr/>
        <p:txBody>
          <a:bodyPr/>
          <a:lstStyle/>
          <a:p>
            <a:r>
              <a:rPr lang="en-US" dirty="0"/>
              <a:t>Theoretical Properties</a:t>
            </a:r>
          </a:p>
        </p:txBody>
      </p:sp>
      <p:sp>
        <p:nvSpPr>
          <p:cNvPr id="3" name="Content Placeholder 2">
            <a:extLst>
              <a:ext uri="{FF2B5EF4-FFF2-40B4-BE49-F238E27FC236}">
                <a16:creationId xmlns:a16="http://schemas.microsoft.com/office/drawing/2014/main" id="{438A1E81-A30D-4D60-8EED-E9D6B37D3B51}"/>
              </a:ext>
            </a:extLst>
          </p:cNvPr>
          <p:cNvSpPr>
            <a:spLocks noGrp="1"/>
          </p:cNvSpPr>
          <p:nvPr>
            <p:ph idx="1"/>
          </p:nvPr>
        </p:nvSpPr>
        <p:spPr>
          <a:xfrm>
            <a:off x="838200" y="1825624"/>
            <a:ext cx="10515600" cy="5032375"/>
          </a:xfrm>
        </p:spPr>
        <p:txBody>
          <a:bodyPr>
            <a:normAutofit/>
          </a:bodyPr>
          <a:lstStyle/>
          <a:p>
            <a:r>
              <a:rPr lang="en-US" dirty="0"/>
              <a:t>The convergence behavior of certain types of ANN architectures are more understood than others. </a:t>
            </a:r>
          </a:p>
          <a:p>
            <a:r>
              <a:rPr lang="en-US" dirty="0"/>
              <a:t>When the width of network approaches to infinity, the ANN is well described by its first order Taylor expansion throughout training, and so inherits the convergence behavior of affine models. </a:t>
            </a:r>
          </a:p>
          <a:p>
            <a:r>
              <a:rPr lang="en-US" dirty="0"/>
              <a:t>Another example is when parameters are small, it is observed that ANNs often fits target functions from low to high frequencies</a:t>
            </a:r>
          </a:p>
          <a:p>
            <a:r>
              <a:rPr lang="en-US" dirty="0"/>
              <a:t>This phenomenon is the opposite to the behavior of some well studied iterative numerical schemes such as Jacobi method.</a:t>
            </a:r>
          </a:p>
        </p:txBody>
      </p:sp>
    </p:spTree>
    <p:extLst>
      <p:ext uri="{BB962C8B-B14F-4D97-AF65-F5344CB8AC3E}">
        <p14:creationId xmlns:p14="http://schemas.microsoft.com/office/powerpoint/2010/main" val="8764705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Perceptron</a:t>
            </a:r>
          </a:p>
        </p:txBody>
      </p:sp>
      <p:sp>
        <p:nvSpPr>
          <p:cNvPr id="3" name="Content Placeholder 2"/>
          <p:cNvSpPr>
            <a:spLocks noGrp="1"/>
          </p:cNvSpPr>
          <p:nvPr>
            <p:ph idx="1"/>
          </p:nvPr>
        </p:nvSpPr>
        <p:spPr>
          <a:xfrm>
            <a:off x="834683" y="1548814"/>
            <a:ext cx="10515600" cy="4351338"/>
          </a:xfrm>
        </p:spPr>
        <p:txBody>
          <a:bodyPr/>
          <a:lstStyle/>
          <a:p>
            <a:pPr>
              <a:defRPr/>
            </a:pPr>
            <a:r>
              <a:rPr lang="en-US" dirty="0"/>
              <a:t>It is a step function based on a linear combination of real-valued inputs. If the combination is above a threshold it outputs a 1, otherwise it outputs a –1</a:t>
            </a:r>
          </a:p>
          <a:p>
            <a:pPr>
              <a:defRPr/>
            </a:pPr>
            <a:r>
              <a:rPr lang="en-US" dirty="0"/>
              <a:t>A perceptron can only learn examples that are linearly separable.</a:t>
            </a:r>
          </a:p>
          <a:p>
            <a:pPr>
              <a:defRPr/>
            </a:pPr>
            <a:endParaRPr lang="en-US" dirty="0"/>
          </a:p>
        </p:txBody>
      </p:sp>
      <p:sp>
        <p:nvSpPr>
          <p:cNvPr id="4" name="Oval 1047"/>
          <p:cNvSpPr>
            <a:spLocks noChangeArrowheads="1"/>
          </p:cNvSpPr>
          <p:nvPr>
            <p:custDataLst>
              <p:tags r:id="rId1"/>
            </p:custDataLst>
          </p:nvPr>
        </p:nvSpPr>
        <p:spPr bwMode="auto">
          <a:xfrm>
            <a:off x="2895600" y="5394327"/>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5" name="Oval 1048"/>
          <p:cNvSpPr>
            <a:spLocks noChangeArrowheads="1"/>
          </p:cNvSpPr>
          <p:nvPr>
            <p:custDataLst>
              <p:tags r:id="rId2"/>
            </p:custDataLst>
          </p:nvPr>
        </p:nvSpPr>
        <p:spPr bwMode="auto">
          <a:xfrm>
            <a:off x="2834255" y="4064646"/>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6" name="Oval 1049"/>
          <p:cNvSpPr>
            <a:spLocks noChangeArrowheads="1"/>
          </p:cNvSpPr>
          <p:nvPr>
            <p:custDataLst>
              <p:tags r:id="rId3"/>
            </p:custDataLst>
          </p:nvPr>
        </p:nvSpPr>
        <p:spPr bwMode="auto">
          <a:xfrm>
            <a:off x="2781300" y="352592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7" name="Line 1051"/>
          <p:cNvSpPr>
            <a:spLocks noChangeShapeType="1"/>
          </p:cNvSpPr>
          <p:nvPr>
            <p:custDataLst>
              <p:tags r:id="rId4"/>
            </p:custDataLst>
          </p:nvPr>
        </p:nvSpPr>
        <p:spPr bwMode="auto">
          <a:xfrm>
            <a:off x="2971800" y="4648200"/>
            <a:ext cx="0" cy="457200"/>
          </a:xfrm>
          <a:prstGeom prst="line">
            <a:avLst/>
          </a:prstGeom>
          <a:noFill/>
          <a:ln w="9525">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8" name="Text Box 1052"/>
          <p:cNvSpPr txBox="1">
            <a:spLocks noChangeArrowheads="1"/>
          </p:cNvSpPr>
          <p:nvPr>
            <p:custDataLst>
              <p:tags r:id="rId5"/>
            </p:custDataLst>
          </p:nvPr>
        </p:nvSpPr>
        <p:spPr bwMode="auto">
          <a:xfrm>
            <a:off x="2438400" y="3359280"/>
            <a:ext cx="438150" cy="457200"/>
          </a:xfrm>
          <a:prstGeom prst="rect">
            <a:avLst/>
          </a:prstGeom>
          <a:noFill/>
          <a:ln w="9525">
            <a:noFill/>
            <a:miter lim="800000"/>
            <a:headEnd/>
            <a:tailEnd/>
          </a:ln>
          <a:effectLst/>
        </p:spPr>
        <p:txBody>
          <a:bodyPr wrap="none">
            <a:spAutoFit/>
          </a:bodyPr>
          <a:lstStyle/>
          <a:p>
            <a:pPr>
              <a:defRPr/>
            </a:pPr>
            <a:r>
              <a:rPr lang="en-US" sz="2400" dirty="0"/>
              <a:t>x</a:t>
            </a:r>
            <a:r>
              <a:rPr lang="en-US" sz="2400" baseline="-25000" dirty="0"/>
              <a:t>1</a:t>
            </a:r>
          </a:p>
        </p:txBody>
      </p:sp>
      <p:sp>
        <p:nvSpPr>
          <p:cNvPr id="9" name="Text Box 1053"/>
          <p:cNvSpPr txBox="1">
            <a:spLocks noChangeArrowheads="1"/>
          </p:cNvSpPr>
          <p:nvPr>
            <p:custDataLst>
              <p:tags r:id="rId6"/>
            </p:custDataLst>
          </p:nvPr>
        </p:nvSpPr>
        <p:spPr bwMode="auto">
          <a:xfrm>
            <a:off x="2438400" y="3989388"/>
            <a:ext cx="438150" cy="457200"/>
          </a:xfrm>
          <a:prstGeom prst="rect">
            <a:avLst/>
          </a:prstGeom>
          <a:noFill/>
          <a:ln w="9525">
            <a:noFill/>
            <a:miter lim="800000"/>
            <a:headEnd/>
            <a:tailEnd/>
          </a:ln>
          <a:effectLst/>
        </p:spPr>
        <p:txBody>
          <a:bodyPr wrap="none">
            <a:spAutoFit/>
          </a:bodyPr>
          <a:lstStyle/>
          <a:p>
            <a:pPr>
              <a:defRPr/>
            </a:pPr>
            <a:r>
              <a:rPr lang="en-US" sz="2400" dirty="0">
                <a:latin typeface="Times New Roman" panose="02020603050405020304" pitchFamily="18" charset="0"/>
                <a:cs typeface="Times New Roman" panose="02020603050405020304" pitchFamily="18" charset="0"/>
              </a:rPr>
              <a:t>x</a:t>
            </a:r>
            <a:r>
              <a:rPr lang="en-US" sz="2400" baseline="-25000" dirty="0">
                <a:latin typeface="Times New Roman" pitchFamily="18" charset="0"/>
                <a:cs typeface="Times New Roman" panose="02020603050405020304" pitchFamily="18" charset="0"/>
              </a:rPr>
              <a:t>2</a:t>
            </a:r>
          </a:p>
        </p:txBody>
      </p:sp>
      <p:sp>
        <p:nvSpPr>
          <p:cNvPr id="10" name="Text Box 1054"/>
          <p:cNvSpPr txBox="1">
            <a:spLocks noChangeArrowheads="1"/>
          </p:cNvSpPr>
          <p:nvPr>
            <p:custDataLst>
              <p:tags r:id="rId7"/>
            </p:custDataLst>
          </p:nvPr>
        </p:nvSpPr>
        <p:spPr bwMode="auto">
          <a:xfrm>
            <a:off x="2438400" y="5208588"/>
            <a:ext cx="438150" cy="457200"/>
          </a:xfrm>
          <a:prstGeom prst="rect">
            <a:avLst/>
          </a:prstGeom>
          <a:noFill/>
          <a:ln w="9525">
            <a:noFill/>
            <a:miter lim="800000"/>
            <a:headEnd/>
            <a:tailEnd/>
          </a:ln>
          <a:effectLst/>
        </p:spPr>
        <p:txBody>
          <a:bodyPr wrap="none">
            <a:spAutoFit/>
          </a:bodyPr>
          <a:lstStyle/>
          <a:p>
            <a:pPr>
              <a:defRPr/>
            </a:pPr>
            <a:r>
              <a:rPr lang="en-US" sz="2400" dirty="0" err="1">
                <a:cs typeface="Times New Roman" panose="02020603050405020304" pitchFamily="18" charset="0"/>
              </a:rPr>
              <a:t>x</a:t>
            </a:r>
            <a:r>
              <a:rPr lang="en-US" sz="2400" baseline="-25000" dirty="0" err="1">
                <a:cs typeface="Times New Roman" panose="02020603050405020304" pitchFamily="18" charset="0"/>
              </a:rPr>
              <a:t>n</a:t>
            </a:r>
            <a:endParaRPr lang="en-US" sz="2400" baseline="-25000" dirty="0">
              <a:cs typeface="Times New Roman" panose="02020603050405020304" pitchFamily="18" charset="0"/>
            </a:endParaRPr>
          </a:p>
        </p:txBody>
      </p:sp>
      <p:sp>
        <p:nvSpPr>
          <p:cNvPr id="11" name="Oval 1055"/>
          <p:cNvSpPr>
            <a:spLocks noChangeArrowheads="1"/>
          </p:cNvSpPr>
          <p:nvPr>
            <p:custDataLst>
              <p:tags r:id="rId8"/>
            </p:custDataLst>
          </p:nvPr>
        </p:nvSpPr>
        <p:spPr bwMode="auto">
          <a:xfrm>
            <a:off x="4572000" y="4191000"/>
            <a:ext cx="762000" cy="6096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2" name="Line 1056"/>
          <p:cNvSpPr>
            <a:spLocks noChangeShapeType="1"/>
          </p:cNvSpPr>
          <p:nvPr>
            <p:custDataLst>
              <p:tags r:id="rId9"/>
            </p:custDataLst>
          </p:nvPr>
        </p:nvSpPr>
        <p:spPr bwMode="auto">
          <a:xfrm>
            <a:off x="2971800" y="3660775"/>
            <a:ext cx="167640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3" name="Line 1057"/>
          <p:cNvSpPr>
            <a:spLocks noChangeShapeType="1"/>
          </p:cNvSpPr>
          <p:nvPr>
            <p:custDataLst>
              <p:tags r:id="rId10"/>
            </p:custDataLst>
          </p:nvPr>
        </p:nvSpPr>
        <p:spPr bwMode="auto">
          <a:xfrm>
            <a:off x="2971800" y="4191000"/>
            <a:ext cx="160020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4" name="Line 1058"/>
          <p:cNvSpPr>
            <a:spLocks noChangeShapeType="1"/>
          </p:cNvSpPr>
          <p:nvPr>
            <p:custDataLst>
              <p:tags r:id="rId11"/>
            </p:custDataLst>
          </p:nvPr>
        </p:nvSpPr>
        <p:spPr bwMode="auto">
          <a:xfrm flipV="1">
            <a:off x="3048000" y="4724400"/>
            <a:ext cx="16002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5" name="Line 1059"/>
          <p:cNvSpPr>
            <a:spLocks noChangeShapeType="1"/>
          </p:cNvSpPr>
          <p:nvPr>
            <p:custDataLst>
              <p:tags r:id="rId12"/>
            </p:custDataLst>
          </p:nvPr>
        </p:nvSpPr>
        <p:spPr bwMode="auto">
          <a:xfrm>
            <a:off x="5334000" y="4495800"/>
            <a:ext cx="1219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6" name="Line 1060"/>
          <p:cNvSpPr>
            <a:spLocks noChangeShapeType="1"/>
          </p:cNvSpPr>
          <p:nvPr>
            <p:custDataLst>
              <p:tags r:id="rId13"/>
            </p:custDataLst>
          </p:nvPr>
        </p:nvSpPr>
        <p:spPr bwMode="auto">
          <a:xfrm>
            <a:off x="7162800" y="4114800"/>
            <a:ext cx="0" cy="990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7" name="Line 1061"/>
          <p:cNvSpPr>
            <a:spLocks noChangeShapeType="1"/>
          </p:cNvSpPr>
          <p:nvPr>
            <p:custDataLst>
              <p:tags r:id="rId14"/>
            </p:custDataLst>
          </p:nvPr>
        </p:nvSpPr>
        <p:spPr bwMode="auto">
          <a:xfrm>
            <a:off x="6781800" y="4648200"/>
            <a:ext cx="914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8" name="Line 1062"/>
          <p:cNvSpPr>
            <a:spLocks noChangeShapeType="1"/>
          </p:cNvSpPr>
          <p:nvPr>
            <p:custDataLst>
              <p:tags r:id="rId15"/>
            </p:custDataLst>
          </p:nvPr>
        </p:nvSpPr>
        <p:spPr bwMode="auto">
          <a:xfrm>
            <a:off x="6858000" y="4876800"/>
            <a:ext cx="3048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9" name="Line 1063"/>
          <p:cNvSpPr>
            <a:spLocks noChangeShapeType="1"/>
          </p:cNvSpPr>
          <p:nvPr>
            <p:custDataLst>
              <p:tags r:id="rId16"/>
            </p:custDataLst>
          </p:nvPr>
        </p:nvSpPr>
        <p:spPr bwMode="auto">
          <a:xfrm flipV="1">
            <a:off x="7162800" y="4343400"/>
            <a:ext cx="0" cy="533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0" name="Line 1064"/>
          <p:cNvSpPr>
            <a:spLocks noChangeShapeType="1"/>
          </p:cNvSpPr>
          <p:nvPr>
            <p:custDataLst>
              <p:tags r:id="rId17"/>
            </p:custDataLst>
          </p:nvPr>
        </p:nvSpPr>
        <p:spPr bwMode="auto">
          <a:xfrm>
            <a:off x="7162800" y="4343400"/>
            <a:ext cx="381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1" name="Line 1065"/>
          <p:cNvSpPr>
            <a:spLocks noChangeShapeType="1"/>
          </p:cNvSpPr>
          <p:nvPr>
            <p:custDataLst>
              <p:tags r:id="rId18"/>
            </p:custDataLst>
          </p:nvPr>
        </p:nvSpPr>
        <p:spPr bwMode="auto">
          <a:xfrm>
            <a:off x="8001000" y="4495800"/>
            <a:ext cx="1143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 name="Text Box 1067"/>
          <p:cNvSpPr txBox="1">
            <a:spLocks noChangeArrowheads="1"/>
          </p:cNvSpPr>
          <p:nvPr>
            <p:custDataLst>
              <p:tags r:id="rId19"/>
            </p:custDataLst>
          </p:nvPr>
        </p:nvSpPr>
        <p:spPr bwMode="auto">
          <a:xfrm>
            <a:off x="3967590" y="5537205"/>
            <a:ext cx="758541" cy="461665"/>
          </a:xfrm>
          <a:prstGeom prst="rect">
            <a:avLst/>
          </a:prstGeom>
          <a:noFill/>
          <a:ln w="9525">
            <a:noFill/>
            <a:miter lim="800000"/>
            <a:headEnd/>
            <a:tailEnd/>
          </a:ln>
          <a:effectLst/>
        </p:spPr>
        <p:txBody>
          <a:bodyPr wrap="none">
            <a:spAutoFit/>
          </a:bodyPr>
          <a:lstStyle/>
          <a:p>
            <a:pPr>
              <a:defRPr/>
            </a:pPr>
            <a:r>
              <a:rPr lang="en-US" sz="2400" dirty="0"/>
              <a:t>X</a:t>
            </a:r>
            <a:r>
              <a:rPr lang="en-US" sz="2400" baseline="-25000" dirty="0"/>
              <a:t>0</a:t>
            </a:r>
            <a:r>
              <a:rPr lang="en-US" sz="2400" dirty="0"/>
              <a:t>=1</a:t>
            </a:r>
          </a:p>
        </p:txBody>
      </p:sp>
      <p:sp>
        <p:nvSpPr>
          <p:cNvPr id="23" name="Line 1068"/>
          <p:cNvSpPr>
            <a:spLocks noChangeShapeType="1"/>
          </p:cNvSpPr>
          <p:nvPr>
            <p:custDataLst>
              <p:tags r:id="rId20"/>
            </p:custDataLst>
          </p:nvPr>
        </p:nvSpPr>
        <p:spPr bwMode="auto">
          <a:xfrm flipV="1">
            <a:off x="4343400" y="4800600"/>
            <a:ext cx="5334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4" name="Text Box 1069"/>
          <p:cNvSpPr txBox="1">
            <a:spLocks noChangeArrowheads="1"/>
          </p:cNvSpPr>
          <p:nvPr>
            <p:custDataLst>
              <p:tags r:id="rId21"/>
            </p:custDataLst>
          </p:nvPr>
        </p:nvSpPr>
        <p:spPr bwMode="auto">
          <a:xfrm>
            <a:off x="4556126" y="4994275"/>
            <a:ext cx="506413" cy="457200"/>
          </a:xfrm>
          <a:prstGeom prst="rect">
            <a:avLst/>
          </a:prstGeom>
          <a:noFill/>
          <a:ln w="9525">
            <a:noFill/>
            <a:miter lim="800000"/>
            <a:headEnd/>
            <a:tailEnd/>
          </a:ln>
          <a:effectLst/>
        </p:spPr>
        <p:txBody>
          <a:bodyPr wrap="none">
            <a:spAutoFit/>
          </a:bodyPr>
          <a:lstStyle/>
          <a:p>
            <a:pPr>
              <a:defRPr/>
            </a:pPr>
            <a:r>
              <a:rPr lang="en-US" sz="2400" dirty="0">
                <a:cs typeface="Times New Roman" panose="02020603050405020304" pitchFamily="18" charset="0"/>
              </a:rPr>
              <a:t>w</a:t>
            </a:r>
            <a:r>
              <a:rPr lang="en-US" sz="2400" baseline="-25000" dirty="0">
                <a:cs typeface="Times New Roman" panose="02020603050405020304" pitchFamily="18" charset="0"/>
              </a:rPr>
              <a:t>0</a:t>
            </a:r>
          </a:p>
        </p:txBody>
      </p:sp>
      <p:sp>
        <p:nvSpPr>
          <p:cNvPr id="25" name="Text Box 1070"/>
          <p:cNvSpPr txBox="1">
            <a:spLocks noChangeArrowheads="1"/>
          </p:cNvSpPr>
          <p:nvPr>
            <p:custDataLst>
              <p:tags r:id="rId22"/>
            </p:custDataLst>
          </p:nvPr>
        </p:nvSpPr>
        <p:spPr bwMode="auto">
          <a:xfrm>
            <a:off x="3641726" y="3470276"/>
            <a:ext cx="521297" cy="461665"/>
          </a:xfrm>
          <a:prstGeom prst="rect">
            <a:avLst/>
          </a:prstGeom>
          <a:noFill/>
          <a:ln w="9525">
            <a:noFill/>
            <a:miter lim="800000"/>
            <a:headEnd/>
            <a:tailEnd/>
          </a:ln>
          <a:effectLst/>
        </p:spPr>
        <p:txBody>
          <a:bodyPr wrap="none">
            <a:spAutoFit/>
          </a:bodyPr>
          <a:lstStyle/>
          <a:p>
            <a:pPr>
              <a:defRPr/>
            </a:pPr>
            <a:r>
              <a:rPr lang="en-US" sz="2400" dirty="0">
                <a:latin typeface="Calibri(Body)"/>
              </a:rPr>
              <a:t>w</a:t>
            </a:r>
            <a:r>
              <a:rPr lang="en-US" sz="2400" baseline="-25000" dirty="0">
                <a:latin typeface="Calibri(Body)"/>
              </a:rPr>
              <a:t>1</a:t>
            </a:r>
          </a:p>
        </p:txBody>
      </p:sp>
      <p:sp>
        <p:nvSpPr>
          <p:cNvPr id="26" name="Text Box 1071"/>
          <p:cNvSpPr txBox="1">
            <a:spLocks noChangeArrowheads="1"/>
          </p:cNvSpPr>
          <p:nvPr>
            <p:custDataLst>
              <p:tags r:id="rId23"/>
            </p:custDataLst>
          </p:nvPr>
        </p:nvSpPr>
        <p:spPr bwMode="auto">
          <a:xfrm>
            <a:off x="3429001" y="4217988"/>
            <a:ext cx="506413" cy="457200"/>
          </a:xfrm>
          <a:prstGeom prst="rect">
            <a:avLst/>
          </a:prstGeom>
          <a:noFill/>
          <a:ln w="9525">
            <a:noFill/>
            <a:miter lim="800000"/>
            <a:headEnd/>
            <a:tailEnd/>
          </a:ln>
          <a:effectLst/>
        </p:spPr>
        <p:txBody>
          <a:bodyPr wrap="none">
            <a:spAutoFit/>
          </a:bodyPr>
          <a:lstStyle/>
          <a:p>
            <a:pPr>
              <a:defRPr/>
            </a:pPr>
            <a:r>
              <a:rPr lang="en-US" sz="2400" dirty="0">
                <a:cs typeface="Times New Roman" panose="02020603050405020304" pitchFamily="18" charset="0"/>
              </a:rPr>
              <a:t>w</a:t>
            </a:r>
            <a:r>
              <a:rPr lang="en-US" sz="2400" baseline="-25000" dirty="0">
                <a:cs typeface="Times New Roman" panose="02020603050405020304" pitchFamily="18" charset="0"/>
              </a:rPr>
              <a:t>2</a:t>
            </a:r>
          </a:p>
        </p:txBody>
      </p:sp>
      <p:sp>
        <p:nvSpPr>
          <p:cNvPr id="27" name="Text Box 1072"/>
          <p:cNvSpPr txBox="1">
            <a:spLocks noChangeArrowheads="1"/>
          </p:cNvSpPr>
          <p:nvPr>
            <p:custDataLst>
              <p:tags r:id="rId24"/>
            </p:custDataLst>
          </p:nvPr>
        </p:nvSpPr>
        <p:spPr bwMode="auto">
          <a:xfrm>
            <a:off x="3429001" y="5132389"/>
            <a:ext cx="511679" cy="461665"/>
          </a:xfrm>
          <a:prstGeom prst="rect">
            <a:avLst/>
          </a:prstGeom>
          <a:noFill/>
          <a:ln w="9525">
            <a:noFill/>
            <a:miter lim="800000"/>
            <a:headEnd/>
            <a:tailEnd/>
          </a:ln>
          <a:effectLst/>
        </p:spPr>
        <p:txBody>
          <a:bodyPr wrap="none">
            <a:spAutoFit/>
          </a:bodyPr>
          <a:lstStyle/>
          <a:p>
            <a:pPr>
              <a:defRPr/>
            </a:pPr>
            <a:r>
              <a:rPr lang="en-US" sz="2400" dirty="0" err="1">
                <a:cs typeface="Times New Roman" panose="02020603050405020304" pitchFamily="18" charset="0"/>
              </a:rPr>
              <a:t>w</a:t>
            </a:r>
            <a:r>
              <a:rPr lang="en-US" sz="2400" baseline="-25000" dirty="0" err="1">
                <a:cs typeface="Times New Roman" panose="02020603050405020304" pitchFamily="18" charset="0"/>
              </a:rPr>
              <a:t>n</a:t>
            </a:r>
            <a:endParaRPr lang="en-US" sz="2400" baseline="-25000" dirty="0">
              <a:cs typeface="Times New Roman" panose="02020603050405020304" pitchFamily="18" charset="0"/>
            </a:endParaRPr>
          </a:p>
        </p:txBody>
      </p:sp>
      <p:sp>
        <p:nvSpPr>
          <p:cNvPr id="28" name="Rectangle 1074"/>
          <p:cNvSpPr>
            <a:spLocks noChangeArrowheads="1"/>
          </p:cNvSpPr>
          <p:nvPr>
            <p:custDataLst>
              <p:tags r:id="rId25"/>
            </p:custDataLst>
          </p:nvPr>
        </p:nvSpPr>
        <p:spPr bwMode="auto">
          <a:xfrm>
            <a:off x="4800600" y="4294189"/>
            <a:ext cx="325730" cy="461665"/>
          </a:xfrm>
          <a:prstGeom prst="rect">
            <a:avLst/>
          </a:prstGeom>
          <a:noFill/>
          <a:ln w="9525">
            <a:noFill/>
            <a:miter lim="800000"/>
            <a:headEnd/>
            <a:tailEnd/>
          </a:ln>
          <a:effectLst/>
        </p:spPr>
        <p:txBody>
          <a:bodyPr wrap="none">
            <a:spAutoFit/>
          </a:bodyPr>
          <a:lstStyle/>
          <a:p>
            <a:pPr>
              <a:defRPr/>
            </a:pPr>
            <a:r>
              <a:rPr lang="en-US" sz="2400" dirty="0"/>
              <a:t>Σ</a:t>
            </a:r>
          </a:p>
        </p:txBody>
      </p:sp>
      <p:sp>
        <p:nvSpPr>
          <p:cNvPr id="29" name="Text Box 1066"/>
          <p:cNvSpPr txBox="1">
            <a:spLocks noChangeArrowheads="1"/>
          </p:cNvSpPr>
          <p:nvPr>
            <p:custDataLst>
              <p:tags r:id="rId26"/>
            </p:custDataLst>
          </p:nvPr>
        </p:nvSpPr>
        <p:spPr bwMode="auto">
          <a:xfrm>
            <a:off x="9144000" y="4229100"/>
            <a:ext cx="1339850" cy="457200"/>
          </a:xfrm>
          <a:prstGeom prst="rect">
            <a:avLst/>
          </a:prstGeom>
          <a:noFill/>
          <a:ln w="9525">
            <a:noFill/>
            <a:miter lim="800000"/>
            <a:headEnd/>
            <a:tailEnd/>
          </a:ln>
          <a:effectLst/>
        </p:spPr>
        <p:txBody>
          <a:bodyPr wrap="none">
            <a:spAutoFit/>
          </a:bodyPr>
          <a:lstStyle/>
          <a:p>
            <a:pPr>
              <a:defRPr/>
            </a:pPr>
            <a:r>
              <a:rPr lang="en-US" sz="2400" dirty="0">
                <a:effectLst>
                  <a:outerShdw blurRad="38100" dist="38100" dir="2700000" algn="tl">
                    <a:srgbClr val="C0C0C0"/>
                  </a:outerShdw>
                </a:effectLst>
                <a:latin typeface="Times New Roman" pitchFamily="18" charset="0"/>
              </a:rPr>
              <a:t>{1 or –1}</a:t>
            </a:r>
          </a:p>
        </p:txBody>
      </p:sp>
      <p:sp>
        <p:nvSpPr>
          <p:cNvPr id="30" name="Slide Number Placeholder 29"/>
          <p:cNvSpPr>
            <a:spLocks noGrp="1"/>
          </p:cNvSpPr>
          <p:nvPr>
            <p:ph type="sldNum" sz="quarter" idx="12"/>
          </p:nvPr>
        </p:nvSpPr>
        <p:spPr/>
        <p:txBody>
          <a:bodyPr/>
          <a:lstStyle/>
          <a:p>
            <a:fld id="{C014DD1E-5D91-48A3-AD6D-45FBA980D106}" type="slidenum">
              <a:rPr lang="en-US" smtClean="0"/>
              <a:t>15</a:t>
            </a:fld>
            <a:endParaRPr lang="en-US"/>
          </a:p>
        </p:txBody>
      </p:sp>
      <p:sp>
        <p:nvSpPr>
          <p:cNvPr id="31" name="TextBox 30"/>
          <p:cNvSpPr txBox="1"/>
          <p:nvPr/>
        </p:nvSpPr>
        <p:spPr>
          <a:xfrm>
            <a:off x="10565237" y="5105400"/>
            <a:ext cx="457200" cy="338554"/>
          </a:xfrm>
          <a:prstGeom prst="rect">
            <a:avLst/>
          </a:prstGeom>
          <a:noFill/>
        </p:spPr>
        <p:txBody>
          <a:bodyPr wrap="square" rtlCol="0">
            <a:spAutoFit/>
          </a:bodyPr>
          <a:lstStyle/>
          <a:p>
            <a:r>
              <a:rPr lang="en-US" sz="1600" dirty="0"/>
              <a:t>[3]</a:t>
            </a:r>
          </a:p>
        </p:txBody>
      </p:sp>
    </p:spTree>
    <p:extLst>
      <p:ext uri="{BB962C8B-B14F-4D97-AF65-F5344CB8AC3E}">
        <p14:creationId xmlns:p14="http://schemas.microsoft.com/office/powerpoint/2010/main" val="847887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Delta Rule</a:t>
            </a:r>
          </a:p>
        </p:txBody>
      </p:sp>
      <p:sp>
        <p:nvSpPr>
          <p:cNvPr id="3" name="Content Placeholder 2"/>
          <p:cNvSpPr>
            <a:spLocks noGrp="1"/>
          </p:cNvSpPr>
          <p:nvPr>
            <p:ph idx="1"/>
          </p:nvPr>
        </p:nvSpPr>
        <p:spPr/>
        <p:txBody>
          <a:bodyPr>
            <a:normAutofit/>
          </a:bodyPr>
          <a:lstStyle/>
          <a:p>
            <a:r>
              <a:rPr lang="en-US" dirty="0"/>
              <a:t>The delta rule is used for calculating the gradient that is used for updating the weights.</a:t>
            </a:r>
          </a:p>
          <a:p>
            <a:pPr marL="457200" indent="-457200">
              <a:defRPr/>
            </a:pPr>
            <a:r>
              <a:rPr lang="en-US" dirty="0"/>
              <a:t>We will try to minimize the following error:</a:t>
            </a:r>
          </a:p>
          <a:p>
            <a:pPr marL="761946" lvl="1" indent="-457200">
              <a:defRPr/>
            </a:pPr>
            <a:r>
              <a:rPr lang="en-US" dirty="0"/>
              <a:t>E = ½  </a:t>
            </a:r>
            <a:r>
              <a:rPr lang="en-US" dirty="0" err="1"/>
              <a:t>Σ</a:t>
            </a:r>
            <a:r>
              <a:rPr lang="en-US" baseline="-25000" dirty="0" err="1"/>
              <a:t>i</a:t>
            </a:r>
            <a:r>
              <a:rPr lang="en-US" dirty="0"/>
              <a:t> (</a:t>
            </a:r>
            <a:r>
              <a:rPr lang="en-US" dirty="0" err="1"/>
              <a:t>t</a:t>
            </a:r>
            <a:r>
              <a:rPr lang="en-US" baseline="-25000" dirty="0" err="1"/>
              <a:t>i</a:t>
            </a:r>
            <a:r>
              <a:rPr lang="en-US" dirty="0"/>
              <a:t> – </a:t>
            </a:r>
            <a:r>
              <a:rPr lang="en-US" dirty="0" err="1"/>
              <a:t>o</a:t>
            </a:r>
            <a:r>
              <a:rPr lang="en-US" baseline="-25000" dirty="0" err="1"/>
              <a:t>i</a:t>
            </a:r>
            <a:r>
              <a:rPr lang="en-US" dirty="0"/>
              <a:t>) </a:t>
            </a:r>
            <a:r>
              <a:rPr lang="en-US" baseline="30000" dirty="0"/>
              <a:t>2</a:t>
            </a:r>
          </a:p>
          <a:p>
            <a:pPr marL="457200" indent="-457200">
              <a:defRPr/>
            </a:pPr>
            <a:r>
              <a:rPr lang="en-US" dirty="0"/>
              <a:t>For a new training example X = (x</a:t>
            </a:r>
            <a:r>
              <a:rPr lang="en-US" baseline="-25000" dirty="0"/>
              <a:t>1</a:t>
            </a:r>
            <a:r>
              <a:rPr lang="en-US" dirty="0"/>
              <a:t>, x</a:t>
            </a:r>
            <a:r>
              <a:rPr lang="en-US" baseline="-25000" dirty="0"/>
              <a:t>2</a:t>
            </a:r>
            <a:r>
              <a:rPr lang="en-US" dirty="0"/>
              <a:t>, …, </a:t>
            </a:r>
            <a:r>
              <a:rPr lang="en-US" dirty="0" err="1"/>
              <a:t>x</a:t>
            </a:r>
            <a:r>
              <a:rPr lang="en-US" baseline="-25000" dirty="0" err="1"/>
              <a:t>n</a:t>
            </a:r>
            <a:r>
              <a:rPr lang="en-US" dirty="0"/>
              <a:t>), update each weight according to this rule:</a:t>
            </a:r>
          </a:p>
          <a:p>
            <a:pPr marL="761946" lvl="1" indent="-457200">
              <a:defRPr/>
            </a:pPr>
            <a:r>
              <a:rPr lang="en-US" dirty="0" err="1"/>
              <a:t>w</a:t>
            </a:r>
            <a:r>
              <a:rPr lang="en-US" baseline="-25000" dirty="0" err="1"/>
              <a:t>i</a:t>
            </a:r>
            <a:r>
              <a:rPr lang="en-US" dirty="0"/>
              <a:t>  =  </a:t>
            </a:r>
            <a:r>
              <a:rPr lang="en-US" dirty="0" err="1"/>
              <a:t>w</a:t>
            </a:r>
            <a:r>
              <a:rPr lang="en-US" baseline="-25000" dirty="0" err="1"/>
              <a:t>i</a:t>
            </a:r>
            <a:r>
              <a:rPr lang="en-US" dirty="0"/>
              <a:t>  +  </a:t>
            </a:r>
            <a:r>
              <a:rPr lang="en-US" dirty="0" err="1"/>
              <a:t>Δw</a:t>
            </a:r>
            <a:r>
              <a:rPr lang="en-US" baseline="-25000" dirty="0" err="1"/>
              <a:t>i</a:t>
            </a:r>
            <a:endParaRPr lang="en-US" baseline="-25000" dirty="0"/>
          </a:p>
          <a:p>
            <a:pPr marL="304746" lvl="1" indent="0">
              <a:buNone/>
              <a:defRPr/>
            </a:pPr>
            <a:r>
              <a:rPr lang="en-US" dirty="0"/>
              <a:t>		where, </a:t>
            </a:r>
            <a:r>
              <a:rPr lang="en-US" dirty="0" err="1"/>
              <a:t>Δw</a:t>
            </a:r>
            <a:r>
              <a:rPr lang="en-US" baseline="-25000" dirty="0" err="1"/>
              <a:t>i</a:t>
            </a:r>
            <a:r>
              <a:rPr lang="en-US" dirty="0"/>
              <a:t>= -n * E’(w)/</a:t>
            </a:r>
            <a:r>
              <a:rPr lang="en-US" dirty="0" err="1"/>
              <a:t>w</a:t>
            </a:r>
            <a:r>
              <a:rPr lang="en-US" baseline="-25000" dirty="0" err="1"/>
              <a:t>i</a:t>
            </a:r>
            <a:endParaRPr lang="en-US" dirty="0"/>
          </a:p>
          <a:p>
            <a:endParaRPr lang="en-US" dirty="0"/>
          </a:p>
        </p:txBody>
      </p:sp>
      <p:sp>
        <p:nvSpPr>
          <p:cNvPr id="4" name="Slide Number Placeholder 3"/>
          <p:cNvSpPr>
            <a:spLocks noGrp="1"/>
          </p:cNvSpPr>
          <p:nvPr>
            <p:ph type="sldNum" sz="quarter" idx="12"/>
          </p:nvPr>
        </p:nvSpPr>
        <p:spPr/>
        <p:txBody>
          <a:bodyPr/>
          <a:lstStyle/>
          <a:p>
            <a:fld id="{C014DD1E-5D91-48A3-AD6D-45FBA980D106}" type="slidenum">
              <a:rPr lang="en-US" smtClean="0"/>
              <a:t>16</a:t>
            </a:fld>
            <a:endParaRPr lang="en-US"/>
          </a:p>
        </p:txBody>
      </p:sp>
      <p:sp>
        <p:nvSpPr>
          <p:cNvPr id="6" name="TextBox 5">
            <a:extLst>
              <a:ext uri="{FF2B5EF4-FFF2-40B4-BE49-F238E27FC236}">
                <a16:creationId xmlns:a16="http://schemas.microsoft.com/office/drawing/2014/main" id="{C4725673-D44B-4EE4-B3E0-62CD7DD01699}"/>
              </a:ext>
            </a:extLst>
          </p:cNvPr>
          <p:cNvSpPr txBox="1"/>
          <p:nvPr/>
        </p:nvSpPr>
        <p:spPr>
          <a:xfrm>
            <a:off x="5004581" y="681037"/>
            <a:ext cx="6098344" cy="646331"/>
          </a:xfrm>
          <a:prstGeom prst="rect">
            <a:avLst/>
          </a:prstGeom>
          <a:noFill/>
        </p:spPr>
        <p:txBody>
          <a:bodyPr wrap="square">
            <a:spAutoFit/>
          </a:bodyPr>
          <a:lstStyle/>
          <a:p>
            <a:r>
              <a:rPr lang="en-US" dirty="0"/>
              <a:t>https://mattmazur.com/2015/03/17/a-step-by-step-backpropagation-example/</a:t>
            </a:r>
          </a:p>
        </p:txBody>
      </p:sp>
    </p:spTree>
    <p:extLst>
      <p:ext uri="{BB962C8B-B14F-4D97-AF65-F5344CB8AC3E}">
        <p14:creationId xmlns:p14="http://schemas.microsoft.com/office/powerpoint/2010/main" val="4017129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Delta Rule</a:t>
            </a:r>
          </a:p>
        </p:txBody>
      </p:sp>
      <p:sp>
        <p:nvSpPr>
          <p:cNvPr id="3" name="Content Placeholder 2"/>
          <p:cNvSpPr>
            <a:spLocks noGrp="1"/>
          </p:cNvSpPr>
          <p:nvPr>
            <p:ph idx="1"/>
          </p:nvPr>
        </p:nvSpPr>
        <p:spPr/>
        <p:txBody>
          <a:bodyPr/>
          <a:lstStyle/>
          <a:p>
            <a:r>
              <a:rPr lang="en-US" dirty="0"/>
              <a:t>The derivative gives,</a:t>
            </a:r>
          </a:p>
          <a:p>
            <a:pPr lvl="1"/>
            <a:r>
              <a:rPr lang="en-US" dirty="0"/>
              <a:t>E’(w)/</a:t>
            </a:r>
            <a:r>
              <a:rPr lang="en-US" dirty="0" err="1"/>
              <a:t>w</a:t>
            </a:r>
            <a:r>
              <a:rPr lang="en-US" baseline="-25000" dirty="0" err="1"/>
              <a:t>i</a:t>
            </a:r>
            <a:r>
              <a:rPr lang="en-US" dirty="0"/>
              <a:t>= </a:t>
            </a:r>
            <a:r>
              <a:rPr lang="en-US" dirty="0" err="1"/>
              <a:t>Σ</a:t>
            </a:r>
            <a:r>
              <a:rPr lang="en-US" baseline="-25000" dirty="0" err="1"/>
              <a:t>i</a:t>
            </a:r>
            <a:r>
              <a:rPr lang="en-US" dirty="0">
                <a:ea typeface="SimSun" panose="02010600030101010101" pitchFamily="2" charset="-122"/>
              </a:rPr>
              <a:t> (</a:t>
            </a:r>
            <a:r>
              <a:rPr lang="en-US" dirty="0" err="1"/>
              <a:t>t</a:t>
            </a:r>
            <a:r>
              <a:rPr lang="en-US" baseline="-25000" dirty="0" err="1"/>
              <a:t>i</a:t>
            </a:r>
            <a:r>
              <a:rPr lang="en-US" dirty="0"/>
              <a:t> – </a:t>
            </a:r>
            <a:r>
              <a:rPr lang="en-US" dirty="0" err="1"/>
              <a:t>o</a:t>
            </a:r>
            <a:r>
              <a:rPr lang="en-US" baseline="-25000" dirty="0" err="1"/>
              <a:t>i</a:t>
            </a:r>
            <a:r>
              <a:rPr lang="en-US" dirty="0">
                <a:ea typeface="SimSun" panose="02010600030101010101" pitchFamily="2" charset="-122"/>
              </a:rPr>
              <a:t>)*(-</a:t>
            </a:r>
            <a:r>
              <a:rPr lang="en-US" dirty="0"/>
              <a:t> x</a:t>
            </a:r>
            <a:r>
              <a:rPr lang="en-US" baseline="-25000" dirty="0"/>
              <a:t>i</a:t>
            </a:r>
            <a:r>
              <a:rPr lang="en-US" dirty="0">
                <a:ea typeface="SimSun" panose="02010600030101010101" pitchFamily="2" charset="-122"/>
              </a:rPr>
              <a:t>)</a:t>
            </a:r>
            <a:endParaRPr lang="en-US" dirty="0"/>
          </a:p>
          <a:p>
            <a:pPr marL="457200" indent="-457200">
              <a:defRPr/>
            </a:pPr>
            <a:endParaRPr lang="en-US" dirty="0">
              <a:effectLst>
                <a:outerShdw blurRad="38100" dist="38100" dir="2700000" algn="tl">
                  <a:srgbClr val="C0C0C0"/>
                </a:outerShdw>
              </a:effectLst>
              <a:latin typeface="Times New Roman" pitchFamily="18" charset="0"/>
            </a:endParaRPr>
          </a:p>
          <a:p>
            <a:pPr marL="457200" indent="-457200">
              <a:defRPr/>
            </a:pPr>
            <a:r>
              <a:rPr lang="en-US" dirty="0"/>
              <a:t>So that gives us the following equation:</a:t>
            </a:r>
          </a:p>
          <a:p>
            <a:pPr marL="761946" lvl="1" indent="-457200">
              <a:defRPr/>
            </a:pPr>
            <a:r>
              <a:rPr lang="en-US" dirty="0"/>
              <a:t> ∆ </a:t>
            </a:r>
            <a:r>
              <a:rPr lang="en-US" dirty="0" err="1"/>
              <a:t>w</a:t>
            </a:r>
            <a:r>
              <a:rPr lang="en-US" baseline="-25000" dirty="0" err="1"/>
              <a:t>i</a:t>
            </a:r>
            <a:r>
              <a:rPr lang="en-US" dirty="0"/>
              <a:t> = η </a:t>
            </a:r>
            <a:r>
              <a:rPr lang="en-US" dirty="0" err="1"/>
              <a:t>Σ</a:t>
            </a:r>
            <a:r>
              <a:rPr lang="en-US" baseline="-25000" dirty="0" err="1"/>
              <a:t>i</a:t>
            </a:r>
            <a:r>
              <a:rPr lang="en-US" baseline="-25000" dirty="0"/>
              <a:t> </a:t>
            </a:r>
            <a:r>
              <a:rPr lang="en-US" dirty="0"/>
              <a:t>(</a:t>
            </a:r>
            <a:r>
              <a:rPr lang="en-US" dirty="0" err="1"/>
              <a:t>t</a:t>
            </a:r>
            <a:r>
              <a:rPr lang="en-US" baseline="-25000" dirty="0" err="1"/>
              <a:t>i</a:t>
            </a:r>
            <a:r>
              <a:rPr lang="en-US" dirty="0"/>
              <a:t> – </a:t>
            </a:r>
            <a:r>
              <a:rPr lang="en-US" dirty="0" err="1"/>
              <a:t>o</a:t>
            </a:r>
            <a:r>
              <a:rPr lang="en-US" baseline="-25000" dirty="0" err="1"/>
              <a:t>i</a:t>
            </a:r>
            <a:r>
              <a:rPr lang="en-US" dirty="0"/>
              <a:t>) x</a:t>
            </a:r>
            <a:r>
              <a:rPr lang="en-US" baseline="-25000" dirty="0"/>
              <a:t>i</a:t>
            </a:r>
          </a:p>
        </p:txBody>
      </p:sp>
      <p:sp>
        <p:nvSpPr>
          <p:cNvPr id="4" name="Slide Number Placeholder 3"/>
          <p:cNvSpPr>
            <a:spLocks noGrp="1"/>
          </p:cNvSpPr>
          <p:nvPr>
            <p:ph type="sldNum" sz="quarter" idx="12"/>
          </p:nvPr>
        </p:nvSpPr>
        <p:spPr/>
        <p:txBody>
          <a:bodyPr/>
          <a:lstStyle/>
          <a:p>
            <a:fld id="{C014DD1E-5D91-48A3-AD6D-45FBA980D106}" type="slidenum">
              <a:rPr lang="en-US" smtClean="0"/>
              <a:t>17</a:t>
            </a:fld>
            <a:endParaRPr lang="en-US"/>
          </a:p>
        </p:txBody>
      </p:sp>
    </p:spTree>
    <p:extLst>
      <p:ext uri="{BB962C8B-B14F-4D97-AF65-F5344CB8AC3E}">
        <p14:creationId xmlns:p14="http://schemas.microsoft.com/office/powerpoint/2010/main" val="1774154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Multi-layer neural networks</a:t>
            </a:r>
          </a:p>
        </p:txBody>
      </p:sp>
      <p:sp>
        <p:nvSpPr>
          <p:cNvPr id="3" name="Content Placeholder 2"/>
          <p:cNvSpPr>
            <a:spLocks noGrp="1"/>
          </p:cNvSpPr>
          <p:nvPr>
            <p:ph idx="1"/>
          </p:nvPr>
        </p:nvSpPr>
        <p:spPr/>
        <p:txBody>
          <a:bodyPr/>
          <a:lstStyle/>
          <a:p>
            <a:pPr>
              <a:defRPr/>
            </a:pPr>
            <a:r>
              <a:rPr lang="en-US" dirty="0"/>
              <a:t>In contrast to perceptrons, multilayer neural networks can not only learn multiple decision boundaries, but the boundaries may be nonlinear.</a:t>
            </a:r>
          </a:p>
          <a:p>
            <a:endParaRPr lang="en-US" dirty="0"/>
          </a:p>
        </p:txBody>
      </p:sp>
      <p:sp>
        <p:nvSpPr>
          <p:cNvPr id="4" name="Oval 4"/>
          <p:cNvSpPr>
            <a:spLocks noChangeArrowheads="1"/>
          </p:cNvSpPr>
          <p:nvPr>
            <p:custDataLst>
              <p:tags r:id="rId1"/>
            </p:custDataLst>
          </p:nvPr>
        </p:nvSpPr>
        <p:spPr bwMode="auto">
          <a:xfrm>
            <a:off x="5486400" y="42672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5" name="Oval 5"/>
          <p:cNvSpPr>
            <a:spLocks noChangeArrowheads="1"/>
          </p:cNvSpPr>
          <p:nvPr>
            <p:custDataLst>
              <p:tags r:id="rId2"/>
            </p:custDataLst>
          </p:nvPr>
        </p:nvSpPr>
        <p:spPr bwMode="auto">
          <a:xfrm>
            <a:off x="6172200" y="42672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6" name="Oval 6"/>
          <p:cNvSpPr>
            <a:spLocks noChangeArrowheads="1"/>
          </p:cNvSpPr>
          <p:nvPr>
            <p:custDataLst>
              <p:tags r:id="rId3"/>
            </p:custDataLst>
          </p:nvPr>
        </p:nvSpPr>
        <p:spPr bwMode="auto">
          <a:xfrm>
            <a:off x="6096000" y="50292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7" name="Oval 7"/>
          <p:cNvSpPr>
            <a:spLocks noChangeArrowheads="1"/>
          </p:cNvSpPr>
          <p:nvPr>
            <p:custDataLst>
              <p:tags r:id="rId4"/>
            </p:custDataLst>
          </p:nvPr>
        </p:nvSpPr>
        <p:spPr bwMode="auto">
          <a:xfrm>
            <a:off x="6705600" y="4953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8" name="Oval 8"/>
          <p:cNvSpPr>
            <a:spLocks noChangeArrowheads="1"/>
          </p:cNvSpPr>
          <p:nvPr>
            <p:custDataLst>
              <p:tags r:id="rId5"/>
            </p:custDataLst>
          </p:nvPr>
        </p:nvSpPr>
        <p:spPr bwMode="auto">
          <a:xfrm>
            <a:off x="6705600" y="42672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9" name="Oval 9"/>
          <p:cNvSpPr>
            <a:spLocks noChangeArrowheads="1"/>
          </p:cNvSpPr>
          <p:nvPr>
            <p:custDataLst>
              <p:tags r:id="rId6"/>
            </p:custDataLst>
          </p:nvPr>
        </p:nvSpPr>
        <p:spPr bwMode="auto">
          <a:xfrm>
            <a:off x="5410200" y="50292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0" name="Oval 10"/>
          <p:cNvSpPr>
            <a:spLocks noChangeArrowheads="1"/>
          </p:cNvSpPr>
          <p:nvPr>
            <p:custDataLst>
              <p:tags r:id="rId7"/>
            </p:custDataLst>
          </p:nvPr>
        </p:nvSpPr>
        <p:spPr bwMode="auto">
          <a:xfrm>
            <a:off x="4724400" y="50292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1" name="Oval 11"/>
          <p:cNvSpPr>
            <a:spLocks noChangeArrowheads="1"/>
          </p:cNvSpPr>
          <p:nvPr>
            <p:custDataLst>
              <p:tags r:id="rId8"/>
            </p:custDataLst>
          </p:nvPr>
        </p:nvSpPr>
        <p:spPr bwMode="auto">
          <a:xfrm>
            <a:off x="4114800" y="50292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2" name="Oval 12"/>
          <p:cNvSpPr>
            <a:spLocks noChangeArrowheads="1"/>
          </p:cNvSpPr>
          <p:nvPr>
            <p:custDataLst>
              <p:tags r:id="rId9"/>
            </p:custDataLst>
          </p:nvPr>
        </p:nvSpPr>
        <p:spPr bwMode="auto">
          <a:xfrm>
            <a:off x="7239000" y="42672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3" name="Oval 13"/>
          <p:cNvSpPr>
            <a:spLocks noChangeArrowheads="1"/>
          </p:cNvSpPr>
          <p:nvPr>
            <p:custDataLst>
              <p:tags r:id="rId10"/>
            </p:custDataLst>
          </p:nvPr>
        </p:nvSpPr>
        <p:spPr bwMode="auto">
          <a:xfrm>
            <a:off x="7162800" y="4953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4" name="Oval 14"/>
          <p:cNvSpPr>
            <a:spLocks noChangeArrowheads="1"/>
          </p:cNvSpPr>
          <p:nvPr>
            <p:custDataLst>
              <p:tags r:id="rId11"/>
            </p:custDataLst>
          </p:nvPr>
        </p:nvSpPr>
        <p:spPr bwMode="auto">
          <a:xfrm>
            <a:off x="7848600" y="4953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5" name="Oval 15"/>
          <p:cNvSpPr>
            <a:spLocks noChangeArrowheads="1"/>
          </p:cNvSpPr>
          <p:nvPr>
            <p:custDataLst>
              <p:tags r:id="rId12"/>
            </p:custDataLst>
          </p:nvPr>
        </p:nvSpPr>
        <p:spPr bwMode="auto">
          <a:xfrm>
            <a:off x="8382000" y="4953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6" name="Oval 16"/>
          <p:cNvSpPr>
            <a:spLocks noChangeArrowheads="1"/>
          </p:cNvSpPr>
          <p:nvPr>
            <p:custDataLst>
              <p:tags r:id="rId13"/>
            </p:custDataLst>
          </p:nvPr>
        </p:nvSpPr>
        <p:spPr bwMode="auto">
          <a:xfrm>
            <a:off x="8915400" y="4953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7" name="Oval 17"/>
          <p:cNvSpPr>
            <a:spLocks noChangeArrowheads="1"/>
          </p:cNvSpPr>
          <p:nvPr>
            <p:custDataLst>
              <p:tags r:id="rId14"/>
            </p:custDataLst>
          </p:nvPr>
        </p:nvSpPr>
        <p:spPr bwMode="auto">
          <a:xfrm>
            <a:off x="6096000" y="3429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8" name="Oval 18"/>
          <p:cNvSpPr>
            <a:spLocks noChangeArrowheads="1"/>
          </p:cNvSpPr>
          <p:nvPr>
            <p:custDataLst>
              <p:tags r:id="rId15"/>
            </p:custDataLst>
          </p:nvPr>
        </p:nvSpPr>
        <p:spPr bwMode="auto">
          <a:xfrm>
            <a:off x="6781800" y="33528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9" name="Oval 19"/>
          <p:cNvSpPr>
            <a:spLocks noChangeArrowheads="1"/>
          </p:cNvSpPr>
          <p:nvPr>
            <p:custDataLst>
              <p:tags r:id="rId16"/>
            </p:custDataLst>
          </p:nvPr>
        </p:nvSpPr>
        <p:spPr bwMode="auto">
          <a:xfrm>
            <a:off x="5486400" y="3429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20" name="Oval 20"/>
          <p:cNvSpPr>
            <a:spLocks noChangeArrowheads="1"/>
          </p:cNvSpPr>
          <p:nvPr>
            <p:custDataLst>
              <p:tags r:id="rId17"/>
            </p:custDataLst>
          </p:nvPr>
        </p:nvSpPr>
        <p:spPr bwMode="auto">
          <a:xfrm>
            <a:off x="4800600" y="3429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21" name="Oval 21"/>
          <p:cNvSpPr>
            <a:spLocks noChangeArrowheads="1"/>
          </p:cNvSpPr>
          <p:nvPr>
            <p:custDataLst>
              <p:tags r:id="rId18"/>
            </p:custDataLst>
          </p:nvPr>
        </p:nvSpPr>
        <p:spPr bwMode="auto">
          <a:xfrm>
            <a:off x="4191000" y="3429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22" name="Oval 22"/>
          <p:cNvSpPr>
            <a:spLocks noChangeArrowheads="1"/>
          </p:cNvSpPr>
          <p:nvPr>
            <p:custDataLst>
              <p:tags r:id="rId19"/>
            </p:custDataLst>
          </p:nvPr>
        </p:nvSpPr>
        <p:spPr bwMode="auto">
          <a:xfrm>
            <a:off x="7239000" y="33528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23" name="Oval 23"/>
          <p:cNvSpPr>
            <a:spLocks noChangeArrowheads="1"/>
          </p:cNvSpPr>
          <p:nvPr>
            <p:custDataLst>
              <p:tags r:id="rId20"/>
            </p:custDataLst>
          </p:nvPr>
        </p:nvSpPr>
        <p:spPr bwMode="auto">
          <a:xfrm>
            <a:off x="7924800" y="33528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24" name="Oval 24"/>
          <p:cNvSpPr>
            <a:spLocks noChangeArrowheads="1"/>
          </p:cNvSpPr>
          <p:nvPr>
            <p:custDataLst>
              <p:tags r:id="rId21"/>
            </p:custDataLst>
          </p:nvPr>
        </p:nvSpPr>
        <p:spPr bwMode="auto">
          <a:xfrm>
            <a:off x="8458200" y="33528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25" name="Oval 25"/>
          <p:cNvSpPr>
            <a:spLocks noChangeArrowheads="1"/>
          </p:cNvSpPr>
          <p:nvPr>
            <p:custDataLst>
              <p:tags r:id="rId22"/>
            </p:custDataLst>
          </p:nvPr>
        </p:nvSpPr>
        <p:spPr bwMode="auto">
          <a:xfrm>
            <a:off x="8991600" y="33528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26" name="Line 26"/>
          <p:cNvSpPr>
            <a:spLocks noChangeShapeType="1"/>
          </p:cNvSpPr>
          <p:nvPr>
            <p:custDataLst>
              <p:tags r:id="rId23"/>
            </p:custDataLst>
          </p:nvPr>
        </p:nvSpPr>
        <p:spPr bwMode="auto">
          <a:xfrm flipV="1">
            <a:off x="4267200" y="4343400"/>
            <a:ext cx="12192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7" name="Line 27"/>
          <p:cNvSpPr>
            <a:spLocks noChangeShapeType="1"/>
          </p:cNvSpPr>
          <p:nvPr>
            <p:custDataLst>
              <p:tags r:id="rId24"/>
            </p:custDataLst>
          </p:nvPr>
        </p:nvSpPr>
        <p:spPr bwMode="auto">
          <a:xfrm flipV="1">
            <a:off x="4267200" y="4419600"/>
            <a:ext cx="19812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 name="Line 28"/>
          <p:cNvSpPr>
            <a:spLocks noChangeShapeType="1"/>
          </p:cNvSpPr>
          <p:nvPr>
            <p:custDataLst>
              <p:tags r:id="rId25"/>
            </p:custDataLst>
          </p:nvPr>
        </p:nvSpPr>
        <p:spPr bwMode="auto">
          <a:xfrm flipV="1">
            <a:off x="4343400" y="4419600"/>
            <a:ext cx="24384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9" name="Line 29"/>
          <p:cNvSpPr>
            <a:spLocks noChangeShapeType="1"/>
          </p:cNvSpPr>
          <p:nvPr>
            <p:custDataLst>
              <p:tags r:id="rId26"/>
            </p:custDataLst>
          </p:nvPr>
        </p:nvSpPr>
        <p:spPr bwMode="auto">
          <a:xfrm flipV="1">
            <a:off x="4343400" y="4419600"/>
            <a:ext cx="29718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 name="Line 30"/>
          <p:cNvSpPr>
            <a:spLocks noChangeShapeType="1"/>
          </p:cNvSpPr>
          <p:nvPr>
            <p:custDataLst>
              <p:tags r:id="rId27"/>
            </p:custDataLst>
          </p:nvPr>
        </p:nvSpPr>
        <p:spPr bwMode="auto">
          <a:xfrm flipV="1">
            <a:off x="4876800" y="4419600"/>
            <a:ext cx="7620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 name="Line 31"/>
          <p:cNvSpPr>
            <a:spLocks noChangeShapeType="1"/>
          </p:cNvSpPr>
          <p:nvPr>
            <p:custDataLst>
              <p:tags r:id="rId28"/>
            </p:custDataLst>
          </p:nvPr>
        </p:nvSpPr>
        <p:spPr bwMode="auto">
          <a:xfrm flipV="1">
            <a:off x="4876800" y="4419600"/>
            <a:ext cx="13716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 name="Line 32"/>
          <p:cNvSpPr>
            <a:spLocks noChangeShapeType="1"/>
          </p:cNvSpPr>
          <p:nvPr>
            <p:custDataLst>
              <p:tags r:id="rId29"/>
            </p:custDataLst>
          </p:nvPr>
        </p:nvSpPr>
        <p:spPr bwMode="auto">
          <a:xfrm flipV="1">
            <a:off x="4953000" y="4419600"/>
            <a:ext cx="182880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3" name="Line 33"/>
          <p:cNvSpPr>
            <a:spLocks noChangeShapeType="1"/>
          </p:cNvSpPr>
          <p:nvPr>
            <p:custDataLst>
              <p:tags r:id="rId30"/>
            </p:custDataLst>
          </p:nvPr>
        </p:nvSpPr>
        <p:spPr bwMode="auto">
          <a:xfrm flipV="1">
            <a:off x="4876800" y="4419600"/>
            <a:ext cx="25146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4" name="Line 34"/>
          <p:cNvSpPr>
            <a:spLocks noChangeShapeType="1"/>
          </p:cNvSpPr>
          <p:nvPr>
            <p:custDataLst>
              <p:tags r:id="rId31"/>
            </p:custDataLst>
          </p:nvPr>
        </p:nvSpPr>
        <p:spPr bwMode="auto">
          <a:xfrm flipV="1">
            <a:off x="5486400" y="4419600"/>
            <a:ext cx="1524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5" name="Line 35"/>
          <p:cNvSpPr>
            <a:spLocks noChangeShapeType="1"/>
          </p:cNvSpPr>
          <p:nvPr>
            <p:custDataLst>
              <p:tags r:id="rId32"/>
            </p:custDataLst>
          </p:nvPr>
        </p:nvSpPr>
        <p:spPr bwMode="auto">
          <a:xfrm flipV="1">
            <a:off x="5562600" y="4419600"/>
            <a:ext cx="7620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6" name="Line 36"/>
          <p:cNvSpPr>
            <a:spLocks noChangeShapeType="1"/>
          </p:cNvSpPr>
          <p:nvPr>
            <p:custDataLst>
              <p:tags r:id="rId33"/>
            </p:custDataLst>
          </p:nvPr>
        </p:nvSpPr>
        <p:spPr bwMode="auto">
          <a:xfrm flipH="1" flipV="1">
            <a:off x="5638800" y="4419600"/>
            <a:ext cx="53340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7" name="Line 37"/>
          <p:cNvSpPr>
            <a:spLocks noChangeShapeType="1"/>
          </p:cNvSpPr>
          <p:nvPr>
            <p:custDataLst>
              <p:tags r:id="rId34"/>
            </p:custDataLst>
          </p:nvPr>
        </p:nvSpPr>
        <p:spPr bwMode="auto">
          <a:xfrm flipV="1">
            <a:off x="6248400" y="4419600"/>
            <a:ext cx="9906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8" name="Line 38"/>
          <p:cNvSpPr>
            <a:spLocks noChangeShapeType="1"/>
          </p:cNvSpPr>
          <p:nvPr>
            <p:custDataLst>
              <p:tags r:id="rId35"/>
            </p:custDataLst>
          </p:nvPr>
        </p:nvSpPr>
        <p:spPr bwMode="auto">
          <a:xfrm flipH="1" flipV="1">
            <a:off x="6248400" y="4419600"/>
            <a:ext cx="45720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 name="Line 39"/>
          <p:cNvSpPr>
            <a:spLocks noChangeShapeType="1"/>
          </p:cNvSpPr>
          <p:nvPr>
            <p:custDataLst>
              <p:tags r:id="rId36"/>
            </p:custDataLst>
          </p:nvPr>
        </p:nvSpPr>
        <p:spPr bwMode="auto">
          <a:xfrm flipH="1" flipV="1">
            <a:off x="6400800" y="4419600"/>
            <a:ext cx="152400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0" name="Line 40"/>
          <p:cNvSpPr>
            <a:spLocks noChangeShapeType="1"/>
          </p:cNvSpPr>
          <p:nvPr>
            <p:custDataLst>
              <p:tags r:id="rId37"/>
            </p:custDataLst>
          </p:nvPr>
        </p:nvSpPr>
        <p:spPr bwMode="auto">
          <a:xfrm flipH="1" flipV="1">
            <a:off x="7315200" y="4419600"/>
            <a:ext cx="114300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 name="Line 41"/>
          <p:cNvSpPr>
            <a:spLocks noChangeShapeType="1"/>
          </p:cNvSpPr>
          <p:nvPr>
            <p:custDataLst>
              <p:tags r:id="rId38"/>
            </p:custDataLst>
          </p:nvPr>
        </p:nvSpPr>
        <p:spPr bwMode="auto">
          <a:xfrm flipH="1" flipV="1">
            <a:off x="7391400" y="4419600"/>
            <a:ext cx="167640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2" name="Line 42"/>
          <p:cNvSpPr>
            <a:spLocks noChangeShapeType="1"/>
          </p:cNvSpPr>
          <p:nvPr>
            <p:custDataLst>
              <p:tags r:id="rId39"/>
            </p:custDataLst>
          </p:nvPr>
        </p:nvSpPr>
        <p:spPr bwMode="auto">
          <a:xfrm flipV="1">
            <a:off x="7239000" y="4419600"/>
            <a:ext cx="15240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3" name="Line 43"/>
          <p:cNvSpPr>
            <a:spLocks noChangeShapeType="1"/>
          </p:cNvSpPr>
          <p:nvPr>
            <p:custDataLst>
              <p:tags r:id="rId40"/>
            </p:custDataLst>
          </p:nvPr>
        </p:nvSpPr>
        <p:spPr bwMode="auto">
          <a:xfrm flipH="1" flipV="1">
            <a:off x="4343400" y="3657600"/>
            <a:ext cx="129540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4" name="Line 44"/>
          <p:cNvSpPr>
            <a:spLocks noChangeShapeType="1"/>
          </p:cNvSpPr>
          <p:nvPr>
            <p:custDataLst>
              <p:tags r:id="rId41"/>
            </p:custDataLst>
          </p:nvPr>
        </p:nvSpPr>
        <p:spPr bwMode="auto">
          <a:xfrm flipV="1">
            <a:off x="5715000" y="3505200"/>
            <a:ext cx="33528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5" name="Line 45"/>
          <p:cNvSpPr>
            <a:spLocks noChangeShapeType="1"/>
          </p:cNvSpPr>
          <p:nvPr>
            <p:custDataLst>
              <p:tags r:id="rId42"/>
            </p:custDataLst>
          </p:nvPr>
        </p:nvSpPr>
        <p:spPr bwMode="auto">
          <a:xfrm flipV="1">
            <a:off x="5638800" y="3581400"/>
            <a:ext cx="16764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6" name="Line 46"/>
          <p:cNvSpPr>
            <a:spLocks noChangeShapeType="1"/>
          </p:cNvSpPr>
          <p:nvPr>
            <p:custDataLst>
              <p:tags r:id="rId43"/>
            </p:custDataLst>
          </p:nvPr>
        </p:nvSpPr>
        <p:spPr bwMode="auto">
          <a:xfrm flipH="1" flipV="1">
            <a:off x="4953000" y="3657600"/>
            <a:ext cx="129540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7" name="Line 47"/>
          <p:cNvSpPr>
            <a:spLocks noChangeShapeType="1"/>
          </p:cNvSpPr>
          <p:nvPr>
            <p:custDataLst>
              <p:tags r:id="rId44"/>
            </p:custDataLst>
          </p:nvPr>
        </p:nvSpPr>
        <p:spPr bwMode="auto">
          <a:xfrm flipV="1">
            <a:off x="6248400" y="3505200"/>
            <a:ext cx="685800" cy="914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 name="Line 48"/>
          <p:cNvSpPr>
            <a:spLocks noChangeShapeType="1"/>
          </p:cNvSpPr>
          <p:nvPr>
            <p:custDataLst>
              <p:tags r:id="rId45"/>
            </p:custDataLst>
          </p:nvPr>
        </p:nvSpPr>
        <p:spPr bwMode="auto">
          <a:xfrm flipH="1" flipV="1">
            <a:off x="5715000" y="3657600"/>
            <a:ext cx="60960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9" name="Line 49"/>
          <p:cNvSpPr>
            <a:spLocks noChangeShapeType="1"/>
          </p:cNvSpPr>
          <p:nvPr>
            <p:custDataLst>
              <p:tags r:id="rId46"/>
            </p:custDataLst>
          </p:nvPr>
        </p:nvSpPr>
        <p:spPr bwMode="auto">
          <a:xfrm flipV="1">
            <a:off x="6324600" y="3505200"/>
            <a:ext cx="16002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0" name="Line 50"/>
          <p:cNvSpPr>
            <a:spLocks noChangeShapeType="1"/>
          </p:cNvSpPr>
          <p:nvPr>
            <p:custDataLst>
              <p:tags r:id="rId47"/>
            </p:custDataLst>
          </p:nvPr>
        </p:nvSpPr>
        <p:spPr bwMode="auto">
          <a:xfrm flipV="1">
            <a:off x="6781800" y="3505200"/>
            <a:ext cx="1752600" cy="914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1" name="Line 51"/>
          <p:cNvSpPr>
            <a:spLocks noChangeShapeType="1"/>
          </p:cNvSpPr>
          <p:nvPr>
            <p:custDataLst>
              <p:tags r:id="rId48"/>
            </p:custDataLst>
          </p:nvPr>
        </p:nvSpPr>
        <p:spPr bwMode="auto">
          <a:xfrm flipH="1" flipV="1">
            <a:off x="7315200" y="3505200"/>
            <a:ext cx="762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2" name="Line 52"/>
          <p:cNvSpPr>
            <a:spLocks noChangeShapeType="1"/>
          </p:cNvSpPr>
          <p:nvPr>
            <p:custDataLst>
              <p:tags r:id="rId49"/>
            </p:custDataLst>
          </p:nvPr>
        </p:nvSpPr>
        <p:spPr bwMode="auto">
          <a:xfrm flipH="1" flipV="1">
            <a:off x="6172200" y="3581400"/>
            <a:ext cx="12192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3" name="Line 53"/>
          <p:cNvSpPr>
            <a:spLocks noChangeShapeType="1"/>
          </p:cNvSpPr>
          <p:nvPr>
            <p:custDataLst>
              <p:tags r:id="rId50"/>
            </p:custDataLst>
          </p:nvPr>
        </p:nvSpPr>
        <p:spPr bwMode="auto">
          <a:xfrm flipH="1" flipV="1">
            <a:off x="5562600" y="3581400"/>
            <a:ext cx="12192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4" name="Line 54"/>
          <p:cNvSpPr>
            <a:spLocks noChangeShapeType="1"/>
          </p:cNvSpPr>
          <p:nvPr>
            <p:custDataLst>
              <p:tags r:id="rId51"/>
            </p:custDataLst>
          </p:nvPr>
        </p:nvSpPr>
        <p:spPr bwMode="auto">
          <a:xfrm>
            <a:off x="4343400" y="3581400"/>
            <a:ext cx="19812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5" name="Text Box 55"/>
          <p:cNvSpPr txBox="1">
            <a:spLocks noChangeArrowheads="1"/>
          </p:cNvSpPr>
          <p:nvPr>
            <p:custDataLst>
              <p:tags r:id="rId52"/>
            </p:custDataLst>
          </p:nvPr>
        </p:nvSpPr>
        <p:spPr bwMode="auto">
          <a:xfrm>
            <a:off x="2438401" y="4979989"/>
            <a:ext cx="1678665" cy="461665"/>
          </a:xfrm>
          <a:prstGeom prst="rect">
            <a:avLst/>
          </a:prstGeom>
          <a:noFill/>
          <a:ln w="9525">
            <a:noFill/>
            <a:miter lim="800000"/>
            <a:headEnd/>
            <a:tailEnd/>
          </a:ln>
          <a:effectLst/>
        </p:spPr>
        <p:txBody>
          <a:bodyPr wrap="none">
            <a:spAutoFit/>
          </a:bodyPr>
          <a:lstStyle/>
          <a:p>
            <a:pPr>
              <a:defRPr/>
            </a:pPr>
            <a:r>
              <a:rPr lang="en-US" sz="2400" dirty="0"/>
              <a:t>Input nodes</a:t>
            </a:r>
          </a:p>
        </p:txBody>
      </p:sp>
      <p:sp>
        <p:nvSpPr>
          <p:cNvPr id="56" name="Text Box 56"/>
          <p:cNvSpPr txBox="1">
            <a:spLocks noChangeArrowheads="1"/>
          </p:cNvSpPr>
          <p:nvPr>
            <p:custDataLst>
              <p:tags r:id="rId53"/>
            </p:custDataLst>
          </p:nvPr>
        </p:nvSpPr>
        <p:spPr bwMode="auto">
          <a:xfrm>
            <a:off x="2362200" y="4141789"/>
            <a:ext cx="1989840" cy="461665"/>
          </a:xfrm>
          <a:prstGeom prst="rect">
            <a:avLst/>
          </a:prstGeom>
          <a:noFill/>
          <a:ln w="9525">
            <a:noFill/>
            <a:miter lim="800000"/>
            <a:headEnd/>
            <a:tailEnd/>
          </a:ln>
          <a:effectLst/>
        </p:spPr>
        <p:txBody>
          <a:bodyPr wrap="none">
            <a:spAutoFit/>
          </a:bodyPr>
          <a:lstStyle/>
          <a:p>
            <a:pPr>
              <a:defRPr/>
            </a:pPr>
            <a:r>
              <a:rPr lang="en-US" sz="2400" dirty="0"/>
              <a:t>Internal nodes</a:t>
            </a:r>
          </a:p>
        </p:txBody>
      </p:sp>
      <p:sp>
        <p:nvSpPr>
          <p:cNvPr id="57" name="Text Box 57"/>
          <p:cNvSpPr txBox="1">
            <a:spLocks noChangeArrowheads="1"/>
          </p:cNvSpPr>
          <p:nvPr>
            <p:custDataLst>
              <p:tags r:id="rId54"/>
            </p:custDataLst>
          </p:nvPr>
        </p:nvSpPr>
        <p:spPr bwMode="auto">
          <a:xfrm>
            <a:off x="2362201" y="3303589"/>
            <a:ext cx="1907895" cy="461665"/>
          </a:xfrm>
          <a:prstGeom prst="rect">
            <a:avLst/>
          </a:prstGeom>
          <a:noFill/>
          <a:ln w="9525">
            <a:noFill/>
            <a:miter lim="800000"/>
            <a:headEnd/>
            <a:tailEnd/>
          </a:ln>
          <a:effectLst/>
        </p:spPr>
        <p:txBody>
          <a:bodyPr wrap="none">
            <a:spAutoFit/>
          </a:bodyPr>
          <a:lstStyle/>
          <a:p>
            <a:pPr>
              <a:defRPr/>
            </a:pPr>
            <a:r>
              <a:rPr lang="en-US" sz="2400" dirty="0"/>
              <a:t>Output nodes</a:t>
            </a:r>
          </a:p>
        </p:txBody>
      </p:sp>
      <p:sp>
        <p:nvSpPr>
          <p:cNvPr id="58" name="Slide Number Placeholder 57"/>
          <p:cNvSpPr>
            <a:spLocks noGrp="1"/>
          </p:cNvSpPr>
          <p:nvPr>
            <p:ph type="sldNum" sz="quarter" idx="12"/>
          </p:nvPr>
        </p:nvSpPr>
        <p:spPr/>
        <p:txBody>
          <a:bodyPr/>
          <a:lstStyle/>
          <a:p>
            <a:fld id="{C014DD1E-5D91-48A3-AD6D-45FBA980D106}" type="slidenum">
              <a:rPr lang="en-US" smtClean="0"/>
              <a:t>18</a:t>
            </a:fld>
            <a:endParaRPr lang="en-US"/>
          </a:p>
        </p:txBody>
      </p:sp>
      <p:sp>
        <p:nvSpPr>
          <p:cNvPr id="59" name="TextBox 58"/>
          <p:cNvSpPr txBox="1"/>
          <p:nvPr/>
        </p:nvSpPr>
        <p:spPr>
          <a:xfrm>
            <a:off x="9601200" y="5105400"/>
            <a:ext cx="457200" cy="338554"/>
          </a:xfrm>
          <a:prstGeom prst="rect">
            <a:avLst/>
          </a:prstGeom>
          <a:noFill/>
        </p:spPr>
        <p:txBody>
          <a:bodyPr wrap="square" rtlCol="0">
            <a:spAutoFit/>
          </a:bodyPr>
          <a:lstStyle/>
          <a:p>
            <a:r>
              <a:rPr lang="en-US" sz="1600" dirty="0"/>
              <a:t>[3]</a:t>
            </a:r>
          </a:p>
        </p:txBody>
      </p:sp>
    </p:spTree>
    <p:extLst>
      <p:ext uri="{BB962C8B-B14F-4D97-AF65-F5344CB8AC3E}">
        <p14:creationId xmlns:p14="http://schemas.microsoft.com/office/powerpoint/2010/main" val="3913454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non-linear boundaries</a:t>
            </a:r>
          </a:p>
        </p:txBody>
      </p:sp>
      <p:sp>
        <p:nvSpPr>
          <p:cNvPr id="3" name="Content Placeholder 2"/>
          <p:cNvSpPr>
            <a:spLocks noGrp="1"/>
          </p:cNvSpPr>
          <p:nvPr>
            <p:ph idx="1"/>
          </p:nvPr>
        </p:nvSpPr>
        <p:spPr/>
        <p:txBody>
          <a:bodyPr>
            <a:normAutofit/>
          </a:bodyPr>
          <a:lstStyle/>
          <a:p>
            <a:pPr>
              <a:defRPr/>
            </a:pPr>
            <a:r>
              <a:rPr lang="en-US" dirty="0"/>
              <a:t>To make nonlinear partitions on the space we need to define each unit as a nonlinear function (unlike the perceptron). One solution is to use the sigmoid (logistic) function. So,</a:t>
            </a:r>
          </a:p>
          <a:p>
            <a:pPr marL="0" indent="0">
              <a:buNone/>
              <a:defRPr/>
            </a:pPr>
            <a:endParaRPr lang="en-US" dirty="0"/>
          </a:p>
          <a:p>
            <a:pPr>
              <a:defRPr/>
            </a:pPr>
            <a:r>
              <a:rPr lang="en-US" dirty="0"/>
              <a:t> </a:t>
            </a:r>
          </a:p>
          <a:p>
            <a:pPr>
              <a:defRPr/>
            </a:pPr>
            <a:endParaRPr lang="en-US" dirty="0"/>
          </a:p>
          <a:p>
            <a:pPr>
              <a:defRPr/>
            </a:pPr>
            <a:endParaRPr lang="en-US" dirty="0"/>
          </a:p>
          <a:p>
            <a:pPr>
              <a:defRPr/>
            </a:pPr>
            <a:r>
              <a:rPr lang="en-US" dirty="0"/>
              <a:t>We use the sigmoid function because of the following property,</a:t>
            </a:r>
          </a:p>
          <a:p>
            <a:pPr lvl="1">
              <a:defRPr/>
            </a:pPr>
            <a:r>
              <a:rPr lang="en-US" dirty="0"/>
              <a:t>d σ(y) / </a:t>
            </a:r>
            <a:r>
              <a:rPr lang="en-US" dirty="0" err="1"/>
              <a:t>dy</a:t>
            </a:r>
            <a:r>
              <a:rPr lang="en-US" dirty="0"/>
              <a:t>  = σ(y)  (1 – σ(y)) </a:t>
            </a:r>
          </a:p>
        </p:txBody>
      </p:sp>
      <p:sp>
        <p:nvSpPr>
          <p:cNvPr id="4" name="Text Box 3"/>
          <p:cNvSpPr txBox="1">
            <a:spLocks noChangeArrowheads="1"/>
          </p:cNvSpPr>
          <p:nvPr>
            <p:custDataLst>
              <p:tags r:id="rId1"/>
            </p:custDataLst>
          </p:nvPr>
        </p:nvSpPr>
        <p:spPr bwMode="auto">
          <a:xfrm>
            <a:off x="1905000" y="3429001"/>
            <a:ext cx="2182008" cy="461665"/>
          </a:xfrm>
          <a:prstGeom prst="rect">
            <a:avLst/>
          </a:prstGeom>
          <a:noFill/>
          <a:ln w="9525">
            <a:noFill/>
            <a:miter lim="800000"/>
            <a:headEnd/>
            <a:tailEnd/>
          </a:ln>
          <a:effectLst/>
        </p:spPr>
        <p:txBody>
          <a:bodyPr wrap="none">
            <a:spAutoFit/>
          </a:bodyPr>
          <a:lstStyle/>
          <a:p>
            <a:pPr>
              <a:defRPr/>
            </a:pPr>
            <a:r>
              <a:rPr lang="en-US" sz="2400" dirty="0"/>
              <a:t>O(x1,x2,…,</a:t>
            </a:r>
            <a:r>
              <a:rPr lang="en-US" sz="2400" dirty="0" err="1"/>
              <a:t>xn</a:t>
            </a:r>
            <a:r>
              <a:rPr lang="en-US" sz="2400" dirty="0"/>
              <a:t>) = </a:t>
            </a:r>
          </a:p>
        </p:txBody>
      </p:sp>
      <p:sp>
        <p:nvSpPr>
          <p:cNvPr id="5" name="Text Box 4"/>
          <p:cNvSpPr txBox="1">
            <a:spLocks noChangeArrowheads="1"/>
          </p:cNvSpPr>
          <p:nvPr>
            <p:custDataLst>
              <p:tags r:id="rId2"/>
            </p:custDataLst>
          </p:nvPr>
        </p:nvSpPr>
        <p:spPr bwMode="auto">
          <a:xfrm>
            <a:off x="4286567" y="3447255"/>
            <a:ext cx="1242328" cy="461665"/>
          </a:xfrm>
          <a:prstGeom prst="rect">
            <a:avLst/>
          </a:prstGeom>
          <a:noFill/>
          <a:ln w="9525">
            <a:noFill/>
            <a:miter lim="800000"/>
            <a:headEnd/>
            <a:tailEnd/>
          </a:ln>
          <a:effectLst/>
        </p:spPr>
        <p:txBody>
          <a:bodyPr wrap="none">
            <a:spAutoFit/>
          </a:bodyPr>
          <a:lstStyle/>
          <a:p>
            <a:pPr>
              <a:defRPr/>
            </a:pPr>
            <a:r>
              <a:rPr lang="en-US" sz="2400" dirty="0"/>
              <a:t> σ ( WX )</a:t>
            </a:r>
          </a:p>
        </p:txBody>
      </p:sp>
      <p:sp>
        <p:nvSpPr>
          <p:cNvPr id="6" name="Text Box 5"/>
          <p:cNvSpPr txBox="1">
            <a:spLocks noChangeArrowheads="1"/>
          </p:cNvSpPr>
          <p:nvPr>
            <p:custDataLst>
              <p:tags r:id="rId3"/>
            </p:custDataLst>
          </p:nvPr>
        </p:nvSpPr>
        <p:spPr bwMode="auto">
          <a:xfrm>
            <a:off x="2971800" y="3983883"/>
            <a:ext cx="3546484" cy="523220"/>
          </a:xfrm>
          <a:prstGeom prst="rect">
            <a:avLst/>
          </a:prstGeom>
          <a:noFill/>
          <a:ln w="9525">
            <a:noFill/>
            <a:miter lim="800000"/>
            <a:headEnd/>
            <a:tailEnd/>
          </a:ln>
          <a:effectLst/>
        </p:spPr>
        <p:txBody>
          <a:bodyPr wrap="none">
            <a:spAutoFit/>
          </a:bodyPr>
          <a:lstStyle/>
          <a:p>
            <a:pPr>
              <a:defRPr/>
            </a:pPr>
            <a:r>
              <a:rPr lang="en-US" sz="2000" dirty="0"/>
              <a:t>   where: </a:t>
            </a:r>
            <a:r>
              <a:rPr lang="en-US" sz="2800" dirty="0"/>
              <a:t>σ </a:t>
            </a:r>
            <a:r>
              <a:rPr lang="en-US" sz="2000" dirty="0"/>
              <a:t>( WX ) = 1 / 1 + e </a:t>
            </a:r>
            <a:r>
              <a:rPr lang="en-US" sz="2000" baseline="30000" dirty="0"/>
              <a:t>-WX</a:t>
            </a:r>
            <a:r>
              <a:rPr lang="en-US" sz="2000" dirty="0"/>
              <a:t> </a:t>
            </a:r>
          </a:p>
        </p:txBody>
      </p:sp>
      <p:sp>
        <p:nvSpPr>
          <p:cNvPr id="7" name="Slide Number Placeholder 6"/>
          <p:cNvSpPr>
            <a:spLocks noGrp="1"/>
          </p:cNvSpPr>
          <p:nvPr>
            <p:ph type="sldNum" sz="quarter" idx="12"/>
          </p:nvPr>
        </p:nvSpPr>
        <p:spPr/>
        <p:txBody>
          <a:bodyPr/>
          <a:lstStyle/>
          <a:p>
            <a:fld id="{C014DD1E-5D91-48A3-AD6D-45FBA980D106}" type="slidenum">
              <a:rPr lang="en-US" smtClean="0"/>
              <a:t>19</a:t>
            </a:fld>
            <a:endParaRPr lang="en-US"/>
          </a:p>
        </p:txBody>
      </p:sp>
      <p:sp>
        <p:nvSpPr>
          <p:cNvPr id="8" name="TextBox 7"/>
          <p:cNvSpPr txBox="1"/>
          <p:nvPr/>
        </p:nvSpPr>
        <p:spPr>
          <a:xfrm>
            <a:off x="6858000" y="4245493"/>
            <a:ext cx="457200" cy="338554"/>
          </a:xfrm>
          <a:prstGeom prst="rect">
            <a:avLst/>
          </a:prstGeom>
          <a:noFill/>
        </p:spPr>
        <p:txBody>
          <a:bodyPr wrap="square" rtlCol="0">
            <a:spAutoFit/>
          </a:bodyPr>
          <a:lstStyle/>
          <a:p>
            <a:r>
              <a:rPr lang="en-US" sz="1600" dirty="0"/>
              <a:t>[3]</a:t>
            </a:r>
          </a:p>
        </p:txBody>
      </p:sp>
    </p:spTree>
    <p:extLst>
      <p:ext uri="{BB962C8B-B14F-4D97-AF65-F5344CB8AC3E}">
        <p14:creationId xmlns:p14="http://schemas.microsoft.com/office/powerpoint/2010/main" val="4056377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DE563D-3445-4B26-93AD-B76EB4274F4E}"/>
              </a:ext>
            </a:extLst>
          </p:cNvPr>
          <p:cNvSpPr>
            <a:spLocks noGrp="1"/>
          </p:cNvSpPr>
          <p:nvPr>
            <p:ph idx="1"/>
          </p:nvPr>
        </p:nvSpPr>
        <p:spPr>
          <a:xfrm>
            <a:off x="627185" y="475127"/>
            <a:ext cx="10515600" cy="6178892"/>
          </a:xfrm>
        </p:spPr>
        <p:txBody>
          <a:bodyPr>
            <a:normAutofit fontScale="92500" lnSpcReduction="20000"/>
          </a:bodyPr>
          <a:lstStyle/>
          <a:p>
            <a:r>
              <a:rPr lang="en-US" dirty="0"/>
              <a:t> Inspired by the biological neural networks that constitute animal brains.</a:t>
            </a:r>
          </a:p>
          <a:p>
            <a:r>
              <a:rPr lang="en-US" dirty="0"/>
              <a:t>An ANN is based on a collection of connected units or nodes called artificial </a:t>
            </a:r>
            <a:r>
              <a:rPr lang="en-US" dirty="0">
                <a:solidFill>
                  <a:srgbClr val="FF0000"/>
                </a:solidFill>
              </a:rPr>
              <a:t>neurons</a:t>
            </a:r>
            <a:r>
              <a:rPr lang="en-US" dirty="0"/>
              <a:t>, which loosely model the neurons in a biological brain. </a:t>
            </a:r>
          </a:p>
          <a:p>
            <a:r>
              <a:rPr lang="en-US" dirty="0"/>
              <a:t>Each connection, like the synapses in a biological brain, can transmit a signal to other neurons. </a:t>
            </a:r>
          </a:p>
          <a:p>
            <a:r>
              <a:rPr lang="en-US" dirty="0"/>
              <a:t>An artificial neuron that receives a </a:t>
            </a:r>
            <a:r>
              <a:rPr lang="en-US" dirty="0">
                <a:solidFill>
                  <a:srgbClr val="FF0000"/>
                </a:solidFill>
              </a:rPr>
              <a:t>signal</a:t>
            </a:r>
            <a:r>
              <a:rPr lang="en-US" dirty="0"/>
              <a:t> then processes it and can signal neurons connected to it. </a:t>
            </a:r>
          </a:p>
          <a:p>
            <a:r>
              <a:rPr lang="en-US" dirty="0"/>
              <a:t>The "signal" at a connection is a real number, and the output of each neuron is computed by some non-linear function of the sum of its inputs. </a:t>
            </a:r>
          </a:p>
          <a:p>
            <a:r>
              <a:rPr lang="en-US" dirty="0"/>
              <a:t>The connections are called </a:t>
            </a:r>
            <a:r>
              <a:rPr lang="en-US" dirty="0">
                <a:solidFill>
                  <a:srgbClr val="FF0000"/>
                </a:solidFill>
              </a:rPr>
              <a:t>edges</a:t>
            </a:r>
            <a:r>
              <a:rPr lang="en-US" dirty="0"/>
              <a:t>. </a:t>
            </a:r>
          </a:p>
          <a:p>
            <a:r>
              <a:rPr lang="en-US" dirty="0"/>
              <a:t>Neurons and edges typically have a </a:t>
            </a:r>
            <a:r>
              <a:rPr lang="en-US" dirty="0">
                <a:solidFill>
                  <a:srgbClr val="FF0000"/>
                </a:solidFill>
              </a:rPr>
              <a:t>weight</a:t>
            </a:r>
            <a:r>
              <a:rPr lang="en-US" dirty="0"/>
              <a:t> that adjusts as learning proceeds. </a:t>
            </a:r>
          </a:p>
          <a:p>
            <a:r>
              <a:rPr lang="en-US" dirty="0"/>
              <a:t>The weight increases or decreases the strength of the signal at a connection. </a:t>
            </a:r>
          </a:p>
          <a:p>
            <a:r>
              <a:rPr lang="en-US" dirty="0"/>
              <a:t>Neurons may have a </a:t>
            </a:r>
            <a:r>
              <a:rPr lang="en-US" dirty="0">
                <a:solidFill>
                  <a:srgbClr val="FF0000"/>
                </a:solidFill>
              </a:rPr>
              <a:t>threshold</a:t>
            </a:r>
            <a:r>
              <a:rPr lang="en-US" dirty="0"/>
              <a:t> such that a signal is sent only if the aggregate signal crosses that threshold. </a:t>
            </a:r>
          </a:p>
        </p:txBody>
      </p:sp>
    </p:spTree>
    <p:extLst>
      <p:ext uri="{BB962C8B-B14F-4D97-AF65-F5344CB8AC3E}">
        <p14:creationId xmlns:p14="http://schemas.microsoft.com/office/powerpoint/2010/main" val="31133802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 propagation Algorithm</a:t>
            </a:r>
          </a:p>
        </p:txBody>
      </p:sp>
      <p:sp>
        <p:nvSpPr>
          <p:cNvPr id="3" name="Content Placeholder 2"/>
          <p:cNvSpPr>
            <a:spLocks noGrp="1"/>
          </p:cNvSpPr>
          <p:nvPr>
            <p:ph idx="1"/>
          </p:nvPr>
        </p:nvSpPr>
        <p:spPr/>
        <p:txBody>
          <a:bodyPr>
            <a:normAutofit fontScale="92500"/>
          </a:bodyPr>
          <a:lstStyle/>
          <a:p>
            <a:r>
              <a:rPr lang="en-US" dirty="0"/>
              <a:t>The back propagation learning algorithm can be divided into two phases:</a:t>
            </a:r>
          </a:p>
          <a:p>
            <a:r>
              <a:rPr lang="en-US" dirty="0"/>
              <a:t>Phase 1: Propagation</a:t>
            </a:r>
          </a:p>
          <a:p>
            <a:pPr lvl="1"/>
            <a:r>
              <a:rPr lang="en-US" dirty="0"/>
              <a:t>Forward propagation of a training pattern's input through the neural network in order to generate the propagation's output activations.</a:t>
            </a:r>
          </a:p>
          <a:p>
            <a:pPr lvl="1"/>
            <a:r>
              <a:rPr lang="en-US" dirty="0"/>
              <a:t>Backward propagation of the propagation's output activations through the neural network using the training pattern target in order to generate the deltas (the difference between the input and output values) of all output and hidden neurons.</a:t>
            </a:r>
          </a:p>
          <a:p>
            <a:r>
              <a:rPr lang="en-US" dirty="0"/>
              <a:t>Phase 2: Weight update</a:t>
            </a:r>
          </a:p>
          <a:p>
            <a:pPr lvl="1"/>
            <a:r>
              <a:rPr lang="en-US" dirty="0"/>
              <a:t>Multiply its output delta and input activation to get the gradient of the weight.</a:t>
            </a:r>
          </a:p>
          <a:p>
            <a:pPr lvl="1"/>
            <a:r>
              <a:rPr lang="en-US" dirty="0"/>
              <a:t>Subtract a ratio (percentage) of the gradient from the weight.</a:t>
            </a:r>
          </a:p>
        </p:txBody>
      </p:sp>
      <p:sp>
        <p:nvSpPr>
          <p:cNvPr id="4" name="Slide Number Placeholder 3"/>
          <p:cNvSpPr>
            <a:spLocks noGrp="1"/>
          </p:cNvSpPr>
          <p:nvPr>
            <p:ph type="sldNum" sz="quarter" idx="12"/>
          </p:nvPr>
        </p:nvSpPr>
        <p:spPr/>
        <p:txBody>
          <a:bodyPr/>
          <a:lstStyle/>
          <a:p>
            <a:fld id="{C014DD1E-5D91-48A3-AD6D-45FBA980D106}" type="slidenum">
              <a:rPr lang="en-US" smtClean="0"/>
              <a:t>20</a:t>
            </a:fld>
            <a:endParaRPr lang="en-US"/>
          </a:p>
        </p:txBody>
      </p:sp>
    </p:spTree>
    <p:extLst>
      <p:ext uri="{BB962C8B-B14F-4D97-AF65-F5344CB8AC3E}">
        <p14:creationId xmlns:p14="http://schemas.microsoft.com/office/powerpoint/2010/main" val="1760961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 propagation Algorithm (contd.)</a:t>
            </a: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1" y="1752600"/>
            <a:ext cx="9886529" cy="2819400"/>
          </a:xfrm>
        </p:spPr>
      </p:pic>
      <p:sp>
        <p:nvSpPr>
          <p:cNvPr id="3" name="Slide Number Placeholder 2"/>
          <p:cNvSpPr>
            <a:spLocks noGrp="1"/>
          </p:cNvSpPr>
          <p:nvPr>
            <p:ph type="sldNum" sz="quarter" idx="12"/>
          </p:nvPr>
        </p:nvSpPr>
        <p:spPr/>
        <p:txBody>
          <a:bodyPr/>
          <a:lstStyle/>
          <a:p>
            <a:fld id="{C014DD1E-5D91-48A3-AD6D-45FBA980D106}" type="slidenum">
              <a:rPr lang="en-US" smtClean="0"/>
              <a:t>21</a:t>
            </a:fld>
            <a:endParaRPr lang="en-US"/>
          </a:p>
        </p:txBody>
      </p:sp>
      <p:sp>
        <p:nvSpPr>
          <p:cNvPr id="5" name="TextBox 4"/>
          <p:cNvSpPr txBox="1"/>
          <p:nvPr/>
        </p:nvSpPr>
        <p:spPr>
          <a:xfrm>
            <a:off x="10496129" y="4826000"/>
            <a:ext cx="457200" cy="338554"/>
          </a:xfrm>
          <a:prstGeom prst="rect">
            <a:avLst/>
          </a:prstGeom>
          <a:noFill/>
        </p:spPr>
        <p:txBody>
          <a:bodyPr wrap="square" rtlCol="0">
            <a:spAutoFit/>
          </a:bodyPr>
          <a:lstStyle/>
          <a:p>
            <a:r>
              <a:rPr lang="en-US" sz="1600" dirty="0"/>
              <a:t>[2]</a:t>
            </a:r>
          </a:p>
        </p:txBody>
      </p:sp>
    </p:spTree>
    <p:extLst>
      <p:ext uri="{BB962C8B-B14F-4D97-AF65-F5344CB8AC3E}">
        <p14:creationId xmlns:p14="http://schemas.microsoft.com/office/powerpoint/2010/main" val="2486622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gradient descent algorithm??</a:t>
            </a:r>
          </a:p>
        </p:txBody>
      </p:sp>
      <p:sp>
        <p:nvSpPr>
          <p:cNvPr id="3" name="Content Placeholder 2"/>
          <p:cNvSpPr>
            <a:spLocks noGrp="1"/>
          </p:cNvSpPr>
          <p:nvPr>
            <p:ph idx="1"/>
          </p:nvPr>
        </p:nvSpPr>
        <p:spPr/>
        <p:txBody>
          <a:bodyPr>
            <a:normAutofit/>
          </a:bodyPr>
          <a:lstStyle/>
          <a:p>
            <a:pPr marL="457200" indent="-457200"/>
            <a:r>
              <a:rPr lang="en-US" dirty="0"/>
              <a:t>Back propagation calculates the gradient of the error of the network regarding the network's modifiable weights.</a:t>
            </a:r>
            <a:endParaRPr lang="en-US" baseline="30000" dirty="0"/>
          </a:p>
          <a:p>
            <a:pPr marL="457200" indent="-457200"/>
            <a:r>
              <a:rPr lang="en-US" dirty="0"/>
              <a:t>This gradient is almost always used in a simple stochastic gradient descent algorithm to find weights that minimize the error.</a:t>
            </a:r>
          </a:p>
        </p:txBody>
      </p:sp>
      <p:sp>
        <p:nvSpPr>
          <p:cNvPr id="12" name="Line 4"/>
          <p:cNvSpPr>
            <a:spLocks noChangeShapeType="1"/>
          </p:cNvSpPr>
          <p:nvPr>
            <p:custDataLst>
              <p:tags r:id="rId1"/>
            </p:custDataLst>
          </p:nvPr>
        </p:nvSpPr>
        <p:spPr bwMode="auto">
          <a:xfrm>
            <a:off x="5410200" y="5486400"/>
            <a:ext cx="3200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3" name="Line 5"/>
          <p:cNvSpPr>
            <a:spLocks noChangeShapeType="1"/>
          </p:cNvSpPr>
          <p:nvPr>
            <p:custDataLst>
              <p:tags r:id="rId2"/>
            </p:custDataLst>
          </p:nvPr>
        </p:nvSpPr>
        <p:spPr bwMode="auto">
          <a:xfrm flipH="1">
            <a:off x="4267200" y="5486400"/>
            <a:ext cx="1143000" cy="1143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4" name="Line 6"/>
          <p:cNvSpPr>
            <a:spLocks noChangeShapeType="1"/>
          </p:cNvSpPr>
          <p:nvPr>
            <p:custDataLst>
              <p:tags r:id="rId3"/>
            </p:custDataLst>
          </p:nvPr>
        </p:nvSpPr>
        <p:spPr bwMode="auto">
          <a:xfrm flipV="1">
            <a:off x="5410200" y="3810000"/>
            <a:ext cx="0" cy="1676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5" name="Oval 7"/>
          <p:cNvSpPr>
            <a:spLocks noChangeArrowheads="1"/>
          </p:cNvSpPr>
          <p:nvPr>
            <p:custDataLst>
              <p:tags r:id="rId4"/>
            </p:custDataLst>
          </p:nvPr>
        </p:nvSpPr>
        <p:spPr bwMode="auto">
          <a:xfrm>
            <a:off x="4648200" y="4419600"/>
            <a:ext cx="3505200" cy="762000"/>
          </a:xfrm>
          <a:prstGeom prst="ellipse">
            <a:avLst/>
          </a:prstGeom>
          <a:solidFill>
            <a:schemeClr val="accent1">
              <a:alpha val="50195"/>
            </a:schemeClr>
          </a:solidFill>
          <a:ln w="9525">
            <a:round/>
            <a:headEnd/>
            <a:tailEnd/>
          </a:ln>
          <a:scene3d>
            <a:camera prst="legacyPerspectiveBottom"/>
            <a:lightRig rig="legacyFlat3" dir="t"/>
          </a:scene3d>
          <a:sp3d extrusionH="121893000" prstMaterial="legacyMatte">
            <a:bevelT w="13500" h="13500" prst="angle"/>
            <a:bevelB w="13500" h="13500" prst="angle"/>
            <a:extrusionClr>
              <a:schemeClr val="accent1"/>
            </a:extrusionClr>
            <a:contourClr>
              <a:schemeClr val="accent1"/>
            </a:contourClr>
          </a:sp3d>
        </p:spPr>
        <p:txBody>
          <a:bodyPr wrap="none" anchor="ctr">
            <a:flatTx/>
          </a:bodyP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6" name="Text Box 8"/>
          <p:cNvSpPr txBox="1">
            <a:spLocks noChangeArrowheads="1"/>
          </p:cNvSpPr>
          <p:nvPr>
            <p:custDataLst>
              <p:tags r:id="rId5"/>
            </p:custDataLst>
          </p:nvPr>
        </p:nvSpPr>
        <p:spPr bwMode="auto">
          <a:xfrm>
            <a:off x="8670925" y="5272088"/>
            <a:ext cx="455574" cy="400110"/>
          </a:xfrm>
          <a:prstGeom prst="rect">
            <a:avLst/>
          </a:prstGeom>
          <a:noFill/>
          <a:ln w="9525">
            <a:noFill/>
            <a:miter lim="800000"/>
            <a:headEnd/>
            <a:tailEnd/>
          </a:ln>
          <a:effectLst/>
        </p:spPr>
        <p:txBody>
          <a:bodyPr wrap="none">
            <a:spAutoFit/>
          </a:bodyPr>
          <a:lstStyle/>
          <a:p>
            <a:pPr>
              <a:defRPr/>
            </a:pPr>
            <a:r>
              <a:rPr lang="en-US" sz="2000">
                <a:effectLst>
                  <a:outerShdw blurRad="38100" dist="38100" dir="2700000" algn="tl">
                    <a:srgbClr val="C0C0C0"/>
                  </a:outerShdw>
                </a:effectLst>
                <a:latin typeface="Times New Roman" pitchFamily="18" charset="0"/>
              </a:rPr>
              <a:t>w</a:t>
            </a:r>
            <a:r>
              <a:rPr lang="en-US" sz="2000" baseline="-25000">
                <a:effectLst>
                  <a:outerShdw blurRad="38100" dist="38100" dir="2700000" algn="tl">
                    <a:srgbClr val="C0C0C0"/>
                  </a:outerShdw>
                </a:effectLst>
                <a:latin typeface="Times New Roman" pitchFamily="18" charset="0"/>
              </a:rPr>
              <a:t>1</a:t>
            </a:r>
          </a:p>
        </p:txBody>
      </p:sp>
      <p:sp>
        <p:nvSpPr>
          <p:cNvPr id="17" name="Text Box 9"/>
          <p:cNvSpPr txBox="1">
            <a:spLocks noChangeArrowheads="1"/>
          </p:cNvSpPr>
          <p:nvPr>
            <p:custDataLst>
              <p:tags r:id="rId6"/>
            </p:custDataLst>
          </p:nvPr>
        </p:nvSpPr>
        <p:spPr bwMode="auto">
          <a:xfrm>
            <a:off x="4343400" y="6400800"/>
            <a:ext cx="455574" cy="400110"/>
          </a:xfrm>
          <a:prstGeom prst="rect">
            <a:avLst/>
          </a:prstGeom>
          <a:noFill/>
          <a:ln w="9525">
            <a:noFill/>
            <a:miter lim="800000"/>
            <a:headEnd/>
            <a:tailEnd/>
          </a:ln>
          <a:effectLst/>
        </p:spPr>
        <p:txBody>
          <a:bodyPr wrap="none">
            <a:spAutoFit/>
          </a:bodyPr>
          <a:lstStyle/>
          <a:p>
            <a:pPr>
              <a:defRPr/>
            </a:pPr>
            <a:r>
              <a:rPr lang="en-US" sz="2000">
                <a:effectLst>
                  <a:outerShdw blurRad="38100" dist="38100" dir="2700000" algn="tl">
                    <a:srgbClr val="C0C0C0"/>
                  </a:outerShdw>
                </a:effectLst>
                <a:latin typeface="Times New Roman" pitchFamily="18" charset="0"/>
              </a:rPr>
              <a:t>w</a:t>
            </a:r>
            <a:r>
              <a:rPr lang="en-US" sz="2000" baseline="-25000">
                <a:effectLst>
                  <a:outerShdw blurRad="38100" dist="38100" dir="2700000" algn="tl">
                    <a:srgbClr val="C0C0C0"/>
                  </a:outerShdw>
                </a:effectLst>
                <a:latin typeface="Times New Roman" pitchFamily="18" charset="0"/>
              </a:rPr>
              <a:t>2</a:t>
            </a:r>
          </a:p>
        </p:txBody>
      </p:sp>
      <p:sp>
        <p:nvSpPr>
          <p:cNvPr id="18" name="Text Box 10"/>
          <p:cNvSpPr txBox="1">
            <a:spLocks noChangeArrowheads="1"/>
          </p:cNvSpPr>
          <p:nvPr>
            <p:custDataLst>
              <p:tags r:id="rId7"/>
            </p:custDataLst>
          </p:nvPr>
        </p:nvSpPr>
        <p:spPr bwMode="auto">
          <a:xfrm>
            <a:off x="5470525" y="3519488"/>
            <a:ext cx="699230" cy="400110"/>
          </a:xfrm>
          <a:prstGeom prst="rect">
            <a:avLst/>
          </a:prstGeom>
          <a:noFill/>
          <a:ln w="9525">
            <a:noFill/>
            <a:miter lim="800000"/>
            <a:headEnd/>
            <a:tailEnd/>
          </a:ln>
          <a:effectLst/>
        </p:spPr>
        <p:txBody>
          <a:bodyPr wrap="none">
            <a:spAutoFit/>
          </a:bodyPr>
          <a:lstStyle/>
          <a:p>
            <a:pPr>
              <a:defRPr/>
            </a:pPr>
            <a:r>
              <a:rPr lang="en-US" sz="2000" dirty="0"/>
              <a:t>E(</a:t>
            </a:r>
            <a:r>
              <a:rPr lang="en-US" sz="2000" b="1" dirty="0"/>
              <a:t>W</a:t>
            </a:r>
            <a:r>
              <a:rPr lang="en-US" sz="2000" dirty="0"/>
              <a:t>)</a:t>
            </a:r>
          </a:p>
        </p:txBody>
      </p:sp>
      <p:sp>
        <p:nvSpPr>
          <p:cNvPr id="19" name="Line 11"/>
          <p:cNvSpPr>
            <a:spLocks noChangeShapeType="1"/>
          </p:cNvSpPr>
          <p:nvPr>
            <p:custDataLst>
              <p:tags r:id="rId8"/>
            </p:custDataLst>
          </p:nvPr>
        </p:nvSpPr>
        <p:spPr bwMode="auto">
          <a:xfrm flipH="1">
            <a:off x="7162800" y="4724400"/>
            <a:ext cx="38100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4" name="Slide Number Placeholder 3"/>
          <p:cNvSpPr>
            <a:spLocks noGrp="1"/>
          </p:cNvSpPr>
          <p:nvPr>
            <p:ph type="sldNum" sz="quarter" idx="12"/>
          </p:nvPr>
        </p:nvSpPr>
        <p:spPr/>
        <p:txBody>
          <a:bodyPr/>
          <a:lstStyle/>
          <a:p>
            <a:fld id="{C014DD1E-5D91-48A3-AD6D-45FBA980D106}" type="slidenum">
              <a:rPr lang="en-US" smtClean="0"/>
              <a:t>22</a:t>
            </a:fld>
            <a:endParaRPr lang="en-US"/>
          </a:p>
        </p:txBody>
      </p:sp>
      <p:sp>
        <p:nvSpPr>
          <p:cNvPr id="20" name="TextBox 19"/>
          <p:cNvSpPr txBox="1"/>
          <p:nvPr/>
        </p:nvSpPr>
        <p:spPr>
          <a:xfrm>
            <a:off x="9508744" y="6057900"/>
            <a:ext cx="457200" cy="338554"/>
          </a:xfrm>
          <a:prstGeom prst="rect">
            <a:avLst/>
          </a:prstGeom>
          <a:noFill/>
        </p:spPr>
        <p:txBody>
          <a:bodyPr wrap="square" rtlCol="0">
            <a:spAutoFit/>
          </a:bodyPr>
          <a:lstStyle/>
          <a:p>
            <a:r>
              <a:rPr lang="en-US" sz="1600" dirty="0"/>
              <a:t>[3]</a:t>
            </a:r>
          </a:p>
        </p:txBody>
      </p:sp>
    </p:spTree>
    <p:extLst>
      <p:ext uri="{BB962C8B-B14F-4D97-AF65-F5344CB8AC3E}">
        <p14:creationId xmlns:p14="http://schemas.microsoft.com/office/powerpoint/2010/main" val="2906269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Propagating forward</a:t>
            </a:r>
          </a:p>
        </p:txBody>
      </p:sp>
      <p:sp>
        <p:nvSpPr>
          <p:cNvPr id="3" name="Content Placeholder 2"/>
          <p:cNvSpPr>
            <a:spLocks noGrp="1"/>
          </p:cNvSpPr>
          <p:nvPr>
            <p:ph idx="1"/>
          </p:nvPr>
        </p:nvSpPr>
        <p:spPr/>
        <p:txBody>
          <a:bodyPr/>
          <a:lstStyle/>
          <a:p>
            <a:pPr>
              <a:defRPr/>
            </a:pPr>
            <a:r>
              <a:rPr lang="en-US" dirty="0"/>
              <a:t>Given example X,  compute the output of every node until we reach the output nodes:</a:t>
            </a:r>
          </a:p>
          <a:p>
            <a:pPr>
              <a:defRPr/>
            </a:pPr>
            <a:endParaRPr lang="en-US" dirty="0"/>
          </a:p>
        </p:txBody>
      </p:sp>
      <p:sp>
        <p:nvSpPr>
          <p:cNvPr id="4" name="Oval 4"/>
          <p:cNvSpPr>
            <a:spLocks noChangeArrowheads="1"/>
          </p:cNvSpPr>
          <p:nvPr>
            <p:custDataLst>
              <p:tags r:id="rId1"/>
            </p:custDataLst>
          </p:nvPr>
        </p:nvSpPr>
        <p:spPr bwMode="auto">
          <a:xfrm>
            <a:off x="5029200" y="38862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5" name="Oval 5"/>
          <p:cNvSpPr>
            <a:spLocks noChangeArrowheads="1"/>
          </p:cNvSpPr>
          <p:nvPr>
            <p:custDataLst>
              <p:tags r:id="rId2"/>
            </p:custDataLst>
          </p:nvPr>
        </p:nvSpPr>
        <p:spPr bwMode="auto">
          <a:xfrm>
            <a:off x="5715000" y="38862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6" name="Oval 6"/>
          <p:cNvSpPr>
            <a:spLocks noChangeArrowheads="1"/>
          </p:cNvSpPr>
          <p:nvPr>
            <p:custDataLst>
              <p:tags r:id="rId3"/>
            </p:custDataLst>
          </p:nvPr>
        </p:nvSpPr>
        <p:spPr bwMode="auto">
          <a:xfrm>
            <a:off x="5638800" y="46482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7" name="Oval 7"/>
          <p:cNvSpPr>
            <a:spLocks noChangeArrowheads="1"/>
          </p:cNvSpPr>
          <p:nvPr>
            <p:custDataLst>
              <p:tags r:id="rId4"/>
            </p:custDataLst>
          </p:nvPr>
        </p:nvSpPr>
        <p:spPr bwMode="auto">
          <a:xfrm>
            <a:off x="6248400" y="4572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8" name="Oval 8"/>
          <p:cNvSpPr>
            <a:spLocks noChangeArrowheads="1"/>
          </p:cNvSpPr>
          <p:nvPr>
            <p:custDataLst>
              <p:tags r:id="rId5"/>
            </p:custDataLst>
          </p:nvPr>
        </p:nvSpPr>
        <p:spPr bwMode="auto">
          <a:xfrm>
            <a:off x="6248400" y="38862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9" name="Oval 9"/>
          <p:cNvSpPr>
            <a:spLocks noChangeArrowheads="1"/>
          </p:cNvSpPr>
          <p:nvPr>
            <p:custDataLst>
              <p:tags r:id="rId6"/>
            </p:custDataLst>
          </p:nvPr>
        </p:nvSpPr>
        <p:spPr bwMode="auto">
          <a:xfrm>
            <a:off x="4953000" y="46482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0" name="Oval 10"/>
          <p:cNvSpPr>
            <a:spLocks noChangeArrowheads="1"/>
          </p:cNvSpPr>
          <p:nvPr>
            <p:custDataLst>
              <p:tags r:id="rId7"/>
            </p:custDataLst>
          </p:nvPr>
        </p:nvSpPr>
        <p:spPr bwMode="auto">
          <a:xfrm>
            <a:off x="4267200" y="46482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1" name="Oval 11"/>
          <p:cNvSpPr>
            <a:spLocks noChangeArrowheads="1"/>
          </p:cNvSpPr>
          <p:nvPr>
            <p:custDataLst>
              <p:tags r:id="rId8"/>
            </p:custDataLst>
          </p:nvPr>
        </p:nvSpPr>
        <p:spPr bwMode="auto">
          <a:xfrm>
            <a:off x="3657600" y="46482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2" name="Oval 12"/>
          <p:cNvSpPr>
            <a:spLocks noChangeArrowheads="1"/>
          </p:cNvSpPr>
          <p:nvPr>
            <p:custDataLst>
              <p:tags r:id="rId9"/>
            </p:custDataLst>
          </p:nvPr>
        </p:nvSpPr>
        <p:spPr bwMode="auto">
          <a:xfrm>
            <a:off x="6781800" y="38862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3" name="Oval 13"/>
          <p:cNvSpPr>
            <a:spLocks noChangeArrowheads="1"/>
          </p:cNvSpPr>
          <p:nvPr>
            <p:custDataLst>
              <p:tags r:id="rId10"/>
            </p:custDataLst>
          </p:nvPr>
        </p:nvSpPr>
        <p:spPr bwMode="auto">
          <a:xfrm>
            <a:off x="6705600" y="4572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4" name="Oval 14"/>
          <p:cNvSpPr>
            <a:spLocks noChangeArrowheads="1"/>
          </p:cNvSpPr>
          <p:nvPr>
            <p:custDataLst>
              <p:tags r:id="rId11"/>
            </p:custDataLst>
          </p:nvPr>
        </p:nvSpPr>
        <p:spPr bwMode="auto">
          <a:xfrm>
            <a:off x="7391400" y="4572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5" name="Oval 15"/>
          <p:cNvSpPr>
            <a:spLocks noChangeArrowheads="1"/>
          </p:cNvSpPr>
          <p:nvPr>
            <p:custDataLst>
              <p:tags r:id="rId12"/>
            </p:custDataLst>
          </p:nvPr>
        </p:nvSpPr>
        <p:spPr bwMode="auto">
          <a:xfrm>
            <a:off x="7924800" y="4572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6" name="Oval 16"/>
          <p:cNvSpPr>
            <a:spLocks noChangeArrowheads="1"/>
          </p:cNvSpPr>
          <p:nvPr>
            <p:custDataLst>
              <p:tags r:id="rId13"/>
            </p:custDataLst>
          </p:nvPr>
        </p:nvSpPr>
        <p:spPr bwMode="auto">
          <a:xfrm>
            <a:off x="8458200" y="4572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7" name="Oval 17"/>
          <p:cNvSpPr>
            <a:spLocks noChangeArrowheads="1"/>
          </p:cNvSpPr>
          <p:nvPr>
            <p:custDataLst>
              <p:tags r:id="rId14"/>
            </p:custDataLst>
          </p:nvPr>
        </p:nvSpPr>
        <p:spPr bwMode="auto">
          <a:xfrm>
            <a:off x="5638800" y="3048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8" name="Oval 18"/>
          <p:cNvSpPr>
            <a:spLocks noChangeArrowheads="1"/>
          </p:cNvSpPr>
          <p:nvPr>
            <p:custDataLst>
              <p:tags r:id="rId15"/>
            </p:custDataLst>
          </p:nvPr>
        </p:nvSpPr>
        <p:spPr bwMode="auto">
          <a:xfrm>
            <a:off x="6324600" y="29718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19" name="Oval 19"/>
          <p:cNvSpPr>
            <a:spLocks noChangeArrowheads="1"/>
          </p:cNvSpPr>
          <p:nvPr>
            <p:custDataLst>
              <p:tags r:id="rId16"/>
            </p:custDataLst>
          </p:nvPr>
        </p:nvSpPr>
        <p:spPr bwMode="auto">
          <a:xfrm>
            <a:off x="5029200" y="3048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20" name="Oval 20"/>
          <p:cNvSpPr>
            <a:spLocks noChangeArrowheads="1"/>
          </p:cNvSpPr>
          <p:nvPr>
            <p:custDataLst>
              <p:tags r:id="rId17"/>
            </p:custDataLst>
          </p:nvPr>
        </p:nvSpPr>
        <p:spPr bwMode="auto">
          <a:xfrm>
            <a:off x="4343400" y="3048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21" name="Oval 21"/>
          <p:cNvSpPr>
            <a:spLocks noChangeArrowheads="1"/>
          </p:cNvSpPr>
          <p:nvPr>
            <p:custDataLst>
              <p:tags r:id="rId18"/>
            </p:custDataLst>
          </p:nvPr>
        </p:nvSpPr>
        <p:spPr bwMode="auto">
          <a:xfrm>
            <a:off x="3733800" y="30480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22" name="Oval 22"/>
          <p:cNvSpPr>
            <a:spLocks noChangeArrowheads="1"/>
          </p:cNvSpPr>
          <p:nvPr>
            <p:custDataLst>
              <p:tags r:id="rId19"/>
            </p:custDataLst>
          </p:nvPr>
        </p:nvSpPr>
        <p:spPr bwMode="auto">
          <a:xfrm>
            <a:off x="6781800" y="29718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23" name="Oval 23"/>
          <p:cNvSpPr>
            <a:spLocks noChangeArrowheads="1"/>
          </p:cNvSpPr>
          <p:nvPr>
            <p:custDataLst>
              <p:tags r:id="rId20"/>
            </p:custDataLst>
          </p:nvPr>
        </p:nvSpPr>
        <p:spPr bwMode="auto">
          <a:xfrm>
            <a:off x="7467600" y="29718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24" name="Oval 24"/>
          <p:cNvSpPr>
            <a:spLocks noChangeArrowheads="1"/>
          </p:cNvSpPr>
          <p:nvPr>
            <p:custDataLst>
              <p:tags r:id="rId21"/>
            </p:custDataLst>
          </p:nvPr>
        </p:nvSpPr>
        <p:spPr bwMode="auto">
          <a:xfrm>
            <a:off x="8001000" y="29718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25" name="Oval 25"/>
          <p:cNvSpPr>
            <a:spLocks noChangeArrowheads="1"/>
          </p:cNvSpPr>
          <p:nvPr>
            <p:custDataLst>
              <p:tags r:id="rId22"/>
            </p:custDataLst>
          </p:nvPr>
        </p:nvSpPr>
        <p:spPr bwMode="auto">
          <a:xfrm>
            <a:off x="8534400" y="2971800"/>
            <a:ext cx="228600" cy="228600"/>
          </a:xfrm>
          <a:prstGeom prst="ellipse">
            <a:avLst/>
          </a:prstGeom>
          <a:solidFill>
            <a:schemeClr val="folHlink"/>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cs typeface="Times New Roman" panose="02020603050405020304" pitchFamily="18" charset="0"/>
              </a:defRPr>
            </a:lvl1pPr>
            <a:lvl2pPr marL="742950" indent="-285750" eaLnBrk="0" hangingPunct="0">
              <a:defRPr>
                <a:solidFill>
                  <a:schemeClr val="tx1"/>
                </a:solidFill>
                <a:latin typeface="Arial" panose="020B0604020202020204" pitchFamily="34" charset="0"/>
                <a:cs typeface="Times New Roman" panose="02020603050405020304" pitchFamily="18" charset="0"/>
              </a:defRPr>
            </a:lvl2pPr>
            <a:lvl3pPr marL="1143000" indent="-228600" eaLnBrk="0" hangingPunct="0">
              <a:defRPr>
                <a:solidFill>
                  <a:schemeClr val="tx1"/>
                </a:solidFill>
                <a:latin typeface="Arial" panose="020B0604020202020204" pitchFamily="34" charset="0"/>
                <a:cs typeface="Times New Roman" panose="02020603050405020304" pitchFamily="18" charset="0"/>
              </a:defRPr>
            </a:lvl3pPr>
            <a:lvl4pPr marL="1600200" indent="-228600" eaLnBrk="0" hangingPunct="0">
              <a:defRPr>
                <a:solidFill>
                  <a:schemeClr val="tx1"/>
                </a:solidFill>
                <a:latin typeface="Arial" panose="020B0604020202020204" pitchFamily="34" charset="0"/>
                <a:cs typeface="Times New Roman" panose="02020603050405020304" pitchFamily="18" charset="0"/>
              </a:defRPr>
            </a:lvl4pPr>
            <a:lvl5pPr marL="2057400" indent="-228600" eaLnBrk="0" hangingPunct="0">
              <a:defRPr>
                <a:solidFill>
                  <a:schemeClr val="tx1"/>
                </a:solidFill>
                <a:latin typeface="Arial" panose="020B0604020202020204" pitchFamily="34"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Times New Roman" panose="02020603050405020304" pitchFamily="18" charset="0"/>
              </a:defRPr>
            </a:lvl9pPr>
          </a:lstStyle>
          <a:p>
            <a:pPr eaLnBrk="1" hangingPunct="1"/>
            <a:endParaRPr lang="en-US"/>
          </a:p>
        </p:txBody>
      </p:sp>
      <p:sp>
        <p:nvSpPr>
          <p:cNvPr id="26" name="Line 26"/>
          <p:cNvSpPr>
            <a:spLocks noChangeShapeType="1"/>
          </p:cNvSpPr>
          <p:nvPr>
            <p:custDataLst>
              <p:tags r:id="rId23"/>
            </p:custDataLst>
          </p:nvPr>
        </p:nvSpPr>
        <p:spPr bwMode="auto">
          <a:xfrm flipV="1">
            <a:off x="3810000" y="3962400"/>
            <a:ext cx="12192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7" name="Line 27"/>
          <p:cNvSpPr>
            <a:spLocks noChangeShapeType="1"/>
          </p:cNvSpPr>
          <p:nvPr>
            <p:custDataLst>
              <p:tags r:id="rId24"/>
            </p:custDataLst>
          </p:nvPr>
        </p:nvSpPr>
        <p:spPr bwMode="auto">
          <a:xfrm flipV="1">
            <a:off x="3810000" y="4038600"/>
            <a:ext cx="19812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8" name="Line 28"/>
          <p:cNvSpPr>
            <a:spLocks noChangeShapeType="1"/>
          </p:cNvSpPr>
          <p:nvPr>
            <p:custDataLst>
              <p:tags r:id="rId25"/>
            </p:custDataLst>
          </p:nvPr>
        </p:nvSpPr>
        <p:spPr bwMode="auto">
          <a:xfrm flipV="1">
            <a:off x="3886200" y="4038600"/>
            <a:ext cx="24384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29" name="Line 29"/>
          <p:cNvSpPr>
            <a:spLocks noChangeShapeType="1"/>
          </p:cNvSpPr>
          <p:nvPr>
            <p:custDataLst>
              <p:tags r:id="rId26"/>
            </p:custDataLst>
          </p:nvPr>
        </p:nvSpPr>
        <p:spPr bwMode="auto">
          <a:xfrm flipV="1">
            <a:off x="3886200" y="4038600"/>
            <a:ext cx="29718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0" name="Line 30"/>
          <p:cNvSpPr>
            <a:spLocks noChangeShapeType="1"/>
          </p:cNvSpPr>
          <p:nvPr>
            <p:custDataLst>
              <p:tags r:id="rId27"/>
            </p:custDataLst>
          </p:nvPr>
        </p:nvSpPr>
        <p:spPr bwMode="auto">
          <a:xfrm flipV="1">
            <a:off x="4419600" y="4038600"/>
            <a:ext cx="7620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1" name="Line 31"/>
          <p:cNvSpPr>
            <a:spLocks noChangeShapeType="1"/>
          </p:cNvSpPr>
          <p:nvPr>
            <p:custDataLst>
              <p:tags r:id="rId28"/>
            </p:custDataLst>
          </p:nvPr>
        </p:nvSpPr>
        <p:spPr bwMode="auto">
          <a:xfrm flipV="1">
            <a:off x="4419600" y="4038600"/>
            <a:ext cx="13716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2" name="Line 32"/>
          <p:cNvSpPr>
            <a:spLocks noChangeShapeType="1"/>
          </p:cNvSpPr>
          <p:nvPr>
            <p:custDataLst>
              <p:tags r:id="rId29"/>
            </p:custDataLst>
          </p:nvPr>
        </p:nvSpPr>
        <p:spPr bwMode="auto">
          <a:xfrm flipV="1">
            <a:off x="4495800" y="4038600"/>
            <a:ext cx="182880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3" name="Line 33"/>
          <p:cNvSpPr>
            <a:spLocks noChangeShapeType="1"/>
          </p:cNvSpPr>
          <p:nvPr>
            <p:custDataLst>
              <p:tags r:id="rId30"/>
            </p:custDataLst>
          </p:nvPr>
        </p:nvSpPr>
        <p:spPr bwMode="auto">
          <a:xfrm flipV="1">
            <a:off x="4419600" y="4038600"/>
            <a:ext cx="25146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4" name="Line 34"/>
          <p:cNvSpPr>
            <a:spLocks noChangeShapeType="1"/>
          </p:cNvSpPr>
          <p:nvPr>
            <p:custDataLst>
              <p:tags r:id="rId31"/>
            </p:custDataLst>
          </p:nvPr>
        </p:nvSpPr>
        <p:spPr bwMode="auto">
          <a:xfrm flipV="1">
            <a:off x="5029200" y="4038600"/>
            <a:ext cx="1524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5" name="Line 35"/>
          <p:cNvSpPr>
            <a:spLocks noChangeShapeType="1"/>
          </p:cNvSpPr>
          <p:nvPr>
            <p:custDataLst>
              <p:tags r:id="rId32"/>
            </p:custDataLst>
          </p:nvPr>
        </p:nvSpPr>
        <p:spPr bwMode="auto">
          <a:xfrm flipV="1">
            <a:off x="5105400" y="4038600"/>
            <a:ext cx="7620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6" name="Line 36"/>
          <p:cNvSpPr>
            <a:spLocks noChangeShapeType="1"/>
          </p:cNvSpPr>
          <p:nvPr>
            <p:custDataLst>
              <p:tags r:id="rId33"/>
            </p:custDataLst>
          </p:nvPr>
        </p:nvSpPr>
        <p:spPr bwMode="auto">
          <a:xfrm flipH="1" flipV="1">
            <a:off x="5181600" y="4038600"/>
            <a:ext cx="53340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7" name="Line 37"/>
          <p:cNvSpPr>
            <a:spLocks noChangeShapeType="1"/>
          </p:cNvSpPr>
          <p:nvPr>
            <p:custDataLst>
              <p:tags r:id="rId34"/>
            </p:custDataLst>
          </p:nvPr>
        </p:nvSpPr>
        <p:spPr bwMode="auto">
          <a:xfrm flipV="1">
            <a:off x="5791200" y="4038600"/>
            <a:ext cx="9906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8" name="Line 38"/>
          <p:cNvSpPr>
            <a:spLocks noChangeShapeType="1"/>
          </p:cNvSpPr>
          <p:nvPr>
            <p:custDataLst>
              <p:tags r:id="rId35"/>
            </p:custDataLst>
          </p:nvPr>
        </p:nvSpPr>
        <p:spPr bwMode="auto">
          <a:xfrm flipH="1" flipV="1">
            <a:off x="5791200" y="4038600"/>
            <a:ext cx="45720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39" name="Line 39"/>
          <p:cNvSpPr>
            <a:spLocks noChangeShapeType="1"/>
          </p:cNvSpPr>
          <p:nvPr>
            <p:custDataLst>
              <p:tags r:id="rId36"/>
            </p:custDataLst>
          </p:nvPr>
        </p:nvSpPr>
        <p:spPr bwMode="auto">
          <a:xfrm flipH="1" flipV="1">
            <a:off x="5943600" y="4038600"/>
            <a:ext cx="152400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0" name="Line 40"/>
          <p:cNvSpPr>
            <a:spLocks noChangeShapeType="1"/>
          </p:cNvSpPr>
          <p:nvPr>
            <p:custDataLst>
              <p:tags r:id="rId37"/>
            </p:custDataLst>
          </p:nvPr>
        </p:nvSpPr>
        <p:spPr bwMode="auto">
          <a:xfrm flipH="1" flipV="1">
            <a:off x="6858000" y="4038600"/>
            <a:ext cx="114300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1" name="Line 41"/>
          <p:cNvSpPr>
            <a:spLocks noChangeShapeType="1"/>
          </p:cNvSpPr>
          <p:nvPr>
            <p:custDataLst>
              <p:tags r:id="rId38"/>
            </p:custDataLst>
          </p:nvPr>
        </p:nvSpPr>
        <p:spPr bwMode="auto">
          <a:xfrm flipH="1" flipV="1">
            <a:off x="6934200" y="4038600"/>
            <a:ext cx="167640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2" name="Line 42"/>
          <p:cNvSpPr>
            <a:spLocks noChangeShapeType="1"/>
          </p:cNvSpPr>
          <p:nvPr>
            <p:custDataLst>
              <p:tags r:id="rId39"/>
            </p:custDataLst>
          </p:nvPr>
        </p:nvSpPr>
        <p:spPr bwMode="auto">
          <a:xfrm flipV="1">
            <a:off x="6781800" y="4038600"/>
            <a:ext cx="15240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3" name="Line 43"/>
          <p:cNvSpPr>
            <a:spLocks noChangeShapeType="1"/>
          </p:cNvSpPr>
          <p:nvPr>
            <p:custDataLst>
              <p:tags r:id="rId40"/>
            </p:custDataLst>
          </p:nvPr>
        </p:nvSpPr>
        <p:spPr bwMode="auto">
          <a:xfrm flipH="1" flipV="1">
            <a:off x="3886200" y="3276600"/>
            <a:ext cx="129540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4" name="Line 44"/>
          <p:cNvSpPr>
            <a:spLocks noChangeShapeType="1"/>
          </p:cNvSpPr>
          <p:nvPr>
            <p:custDataLst>
              <p:tags r:id="rId41"/>
            </p:custDataLst>
          </p:nvPr>
        </p:nvSpPr>
        <p:spPr bwMode="auto">
          <a:xfrm flipV="1">
            <a:off x="5257800" y="3124200"/>
            <a:ext cx="33528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5" name="Line 45"/>
          <p:cNvSpPr>
            <a:spLocks noChangeShapeType="1"/>
          </p:cNvSpPr>
          <p:nvPr>
            <p:custDataLst>
              <p:tags r:id="rId42"/>
            </p:custDataLst>
          </p:nvPr>
        </p:nvSpPr>
        <p:spPr bwMode="auto">
          <a:xfrm flipV="1">
            <a:off x="5181600" y="3200400"/>
            <a:ext cx="16764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6" name="Line 46"/>
          <p:cNvSpPr>
            <a:spLocks noChangeShapeType="1"/>
          </p:cNvSpPr>
          <p:nvPr>
            <p:custDataLst>
              <p:tags r:id="rId43"/>
            </p:custDataLst>
          </p:nvPr>
        </p:nvSpPr>
        <p:spPr bwMode="auto">
          <a:xfrm flipH="1" flipV="1">
            <a:off x="4495800" y="3276600"/>
            <a:ext cx="129540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7" name="Line 47"/>
          <p:cNvSpPr>
            <a:spLocks noChangeShapeType="1"/>
          </p:cNvSpPr>
          <p:nvPr>
            <p:custDataLst>
              <p:tags r:id="rId44"/>
            </p:custDataLst>
          </p:nvPr>
        </p:nvSpPr>
        <p:spPr bwMode="auto">
          <a:xfrm flipV="1">
            <a:off x="5791200" y="3124200"/>
            <a:ext cx="685800" cy="914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8" name="Line 48"/>
          <p:cNvSpPr>
            <a:spLocks noChangeShapeType="1"/>
          </p:cNvSpPr>
          <p:nvPr>
            <p:custDataLst>
              <p:tags r:id="rId45"/>
            </p:custDataLst>
          </p:nvPr>
        </p:nvSpPr>
        <p:spPr bwMode="auto">
          <a:xfrm flipH="1" flipV="1">
            <a:off x="5257800" y="3276600"/>
            <a:ext cx="609600" cy="685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9" name="Line 49"/>
          <p:cNvSpPr>
            <a:spLocks noChangeShapeType="1"/>
          </p:cNvSpPr>
          <p:nvPr>
            <p:custDataLst>
              <p:tags r:id="rId46"/>
            </p:custDataLst>
          </p:nvPr>
        </p:nvSpPr>
        <p:spPr bwMode="auto">
          <a:xfrm flipV="1">
            <a:off x="5867400" y="3124200"/>
            <a:ext cx="16002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0" name="Line 50"/>
          <p:cNvSpPr>
            <a:spLocks noChangeShapeType="1"/>
          </p:cNvSpPr>
          <p:nvPr>
            <p:custDataLst>
              <p:tags r:id="rId47"/>
            </p:custDataLst>
          </p:nvPr>
        </p:nvSpPr>
        <p:spPr bwMode="auto">
          <a:xfrm flipV="1">
            <a:off x="6324600" y="3124200"/>
            <a:ext cx="1752600" cy="914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1" name="Line 51"/>
          <p:cNvSpPr>
            <a:spLocks noChangeShapeType="1"/>
          </p:cNvSpPr>
          <p:nvPr>
            <p:custDataLst>
              <p:tags r:id="rId48"/>
            </p:custDataLst>
          </p:nvPr>
        </p:nvSpPr>
        <p:spPr bwMode="auto">
          <a:xfrm flipH="1" flipV="1">
            <a:off x="6858000" y="3124200"/>
            <a:ext cx="762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2" name="Line 52"/>
          <p:cNvSpPr>
            <a:spLocks noChangeShapeType="1"/>
          </p:cNvSpPr>
          <p:nvPr>
            <p:custDataLst>
              <p:tags r:id="rId49"/>
            </p:custDataLst>
          </p:nvPr>
        </p:nvSpPr>
        <p:spPr bwMode="auto">
          <a:xfrm flipH="1" flipV="1">
            <a:off x="5715000" y="3200400"/>
            <a:ext cx="12192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3" name="Line 53"/>
          <p:cNvSpPr>
            <a:spLocks noChangeShapeType="1"/>
          </p:cNvSpPr>
          <p:nvPr>
            <p:custDataLst>
              <p:tags r:id="rId50"/>
            </p:custDataLst>
          </p:nvPr>
        </p:nvSpPr>
        <p:spPr bwMode="auto">
          <a:xfrm flipH="1" flipV="1">
            <a:off x="5105400" y="3200400"/>
            <a:ext cx="12192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4" name="Line 54"/>
          <p:cNvSpPr>
            <a:spLocks noChangeShapeType="1"/>
          </p:cNvSpPr>
          <p:nvPr>
            <p:custDataLst>
              <p:tags r:id="rId51"/>
            </p:custDataLst>
          </p:nvPr>
        </p:nvSpPr>
        <p:spPr bwMode="auto">
          <a:xfrm>
            <a:off x="3886200" y="3200400"/>
            <a:ext cx="1981200" cy="838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55" name="Text Box 55"/>
          <p:cNvSpPr txBox="1">
            <a:spLocks noChangeArrowheads="1"/>
          </p:cNvSpPr>
          <p:nvPr>
            <p:custDataLst>
              <p:tags r:id="rId52"/>
            </p:custDataLst>
          </p:nvPr>
        </p:nvSpPr>
        <p:spPr bwMode="auto">
          <a:xfrm>
            <a:off x="1981201" y="4598989"/>
            <a:ext cx="1678665" cy="461665"/>
          </a:xfrm>
          <a:prstGeom prst="rect">
            <a:avLst/>
          </a:prstGeom>
          <a:noFill/>
          <a:ln w="9525">
            <a:noFill/>
            <a:miter lim="800000"/>
            <a:headEnd/>
            <a:tailEnd/>
          </a:ln>
          <a:effectLst/>
        </p:spPr>
        <p:txBody>
          <a:bodyPr wrap="none">
            <a:spAutoFit/>
          </a:bodyPr>
          <a:lstStyle/>
          <a:p>
            <a:pPr>
              <a:defRPr/>
            </a:pPr>
            <a:r>
              <a:rPr lang="en-US" sz="2400" dirty="0"/>
              <a:t>Input nodes</a:t>
            </a:r>
          </a:p>
        </p:txBody>
      </p:sp>
      <p:sp>
        <p:nvSpPr>
          <p:cNvPr id="56" name="Text Box 56"/>
          <p:cNvSpPr txBox="1">
            <a:spLocks noChangeArrowheads="1"/>
          </p:cNvSpPr>
          <p:nvPr>
            <p:custDataLst>
              <p:tags r:id="rId53"/>
            </p:custDataLst>
          </p:nvPr>
        </p:nvSpPr>
        <p:spPr bwMode="auto">
          <a:xfrm>
            <a:off x="1905000" y="3760789"/>
            <a:ext cx="1989840" cy="461665"/>
          </a:xfrm>
          <a:prstGeom prst="rect">
            <a:avLst/>
          </a:prstGeom>
          <a:noFill/>
          <a:ln w="9525">
            <a:noFill/>
            <a:miter lim="800000"/>
            <a:headEnd/>
            <a:tailEnd/>
          </a:ln>
          <a:effectLst/>
        </p:spPr>
        <p:txBody>
          <a:bodyPr wrap="none">
            <a:spAutoFit/>
          </a:bodyPr>
          <a:lstStyle/>
          <a:p>
            <a:pPr>
              <a:defRPr/>
            </a:pPr>
            <a:r>
              <a:rPr lang="en-US" sz="2400" dirty="0"/>
              <a:t>Internal nodes</a:t>
            </a:r>
          </a:p>
        </p:txBody>
      </p:sp>
      <p:sp>
        <p:nvSpPr>
          <p:cNvPr id="57" name="Text Box 57"/>
          <p:cNvSpPr txBox="1">
            <a:spLocks noChangeArrowheads="1"/>
          </p:cNvSpPr>
          <p:nvPr>
            <p:custDataLst>
              <p:tags r:id="rId54"/>
            </p:custDataLst>
          </p:nvPr>
        </p:nvSpPr>
        <p:spPr bwMode="auto">
          <a:xfrm>
            <a:off x="1905001" y="2922589"/>
            <a:ext cx="1907895" cy="461665"/>
          </a:xfrm>
          <a:prstGeom prst="rect">
            <a:avLst/>
          </a:prstGeom>
          <a:noFill/>
          <a:ln w="9525">
            <a:noFill/>
            <a:miter lim="800000"/>
            <a:headEnd/>
            <a:tailEnd/>
          </a:ln>
          <a:effectLst/>
        </p:spPr>
        <p:txBody>
          <a:bodyPr wrap="none">
            <a:spAutoFit/>
          </a:bodyPr>
          <a:lstStyle/>
          <a:p>
            <a:pPr>
              <a:defRPr/>
            </a:pPr>
            <a:r>
              <a:rPr lang="en-US" sz="2400" dirty="0"/>
              <a:t>Output nodes</a:t>
            </a:r>
          </a:p>
        </p:txBody>
      </p:sp>
      <p:sp>
        <p:nvSpPr>
          <p:cNvPr id="58" name="Text Box 58"/>
          <p:cNvSpPr txBox="1">
            <a:spLocks noChangeArrowheads="1"/>
          </p:cNvSpPr>
          <p:nvPr>
            <p:custDataLst>
              <p:tags r:id="rId55"/>
            </p:custDataLst>
          </p:nvPr>
        </p:nvSpPr>
        <p:spPr bwMode="auto">
          <a:xfrm>
            <a:off x="2895600" y="5638801"/>
            <a:ext cx="1471108" cy="461665"/>
          </a:xfrm>
          <a:prstGeom prst="rect">
            <a:avLst/>
          </a:prstGeom>
          <a:noFill/>
          <a:ln w="9525">
            <a:noFill/>
            <a:miter lim="800000"/>
            <a:headEnd/>
            <a:tailEnd/>
          </a:ln>
          <a:effectLst/>
        </p:spPr>
        <p:txBody>
          <a:bodyPr wrap="none">
            <a:spAutoFit/>
          </a:bodyPr>
          <a:lstStyle/>
          <a:p>
            <a:pPr>
              <a:defRPr/>
            </a:pPr>
            <a:r>
              <a:rPr lang="en-US" sz="2400" dirty="0"/>
              <a:t>Example X</a:t>
            </a:r>
          </a:p>
        </p:txBody>
      </p:sp>
      <p:cxnSp>
        <p:nvCxnSpPr>
          <p:cNvPr id="59" name="AutoShape 59"/>
          <p:cNvCxnSpPr>
            <a:cxnSpLocks noChangeShapeType="1"/>
          </p:cNvCxnSpPr>
          <p:nvPr>
            <p:custDataLst>
              <p:tags r:id="rId56"/>
            </p:custDataLst>
          </p:nvPr>
        </p:nvCxnSpPr>
        <p:spPr bwMode="auto">
          <a:xfrm flipV="1">
            <a:off x="4495800" y="5105400"/>
            <a:ext cx="1257300" cy="838200"/>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60" name="Line 61"/>
          <p:cNvSpPr>
            <a:spLocks noChangeShapeType="1"/>
          </p:cNvSpPr>
          <p:nvPr>
            <p:custDataLst>
              <p:tags r:id="rId57"/>
            </p:custDataLst>
          </p:nvPr>
        </p:nvSpPr>
        <p:spPr bwMode="auto">
          <a:xfrm flipH="1">
            <a:off x="7239000" y="3962400"/>
            <a:ext cx="1524000" cy="76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1" name="Line 62"/>
          <p:cNvSpPr>
            <a:spLocks noChangeShapeType="1"/>
          </p:cNvSpPr>
          <p:nvPr>
            <p:custDataLst>
              <p:tags r:id="rId58"/>
            </p:custDataLst>
          </p:nvPr>
        </p:nvSpPr>
        <p:spPr bwMode="auto">
          <a:xfrm flipH="1" flipV="1">
            <a:off x="8077200" y="3505200"/>
            <a:ext cx="60960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62" name="TextBox 61"/>
          <p:cNvSpPr txBox="1"/>
          <p:nvPr/>
        </p:nvSpPr>
        <p:spPr>
          <a:xfrm>
            <a:off x="8717748" y="3465494"/>
            <a:ext cx="2667000" cy="954107"/>
          </a:xfrm>
          <a:prstGeom prst="rect">
            <a:avLst/>
          </a:prstGeom>
          <a:noFill/>
        </p:spPr>
        <p:txBody>
          <a:bodyPr wrap="square" rtlCol="0">
            <a:spAutoFit/>
          </a:bodyPr>
          <a:lstStyle/>
          <a:p>
            <a:r>
              <a:rPr lang="en-US" sz="2800" dirty="0"/>
              <a:t>Compute sigmoid function</a:t>
            </a:r>
          </a:p>
        </p:txBody>
      </p:sp>
      <p:sp>
        <p:nvSpPr>
          <p:cNvPr id="63" name="Slide Number Placeholder 62"/>
          <p:cNvSpPr>
            <a:spLocks noGrp="1"/>
          </p:cNvSpPr>
          <p:nvPr>
            <p:ph type="sldNum" sz="quarter" idx="12"/>
          </p:nvPr>
        </p:nvSpPr>
        <p:spPr/>
        <p:txBody>
          <a:bodyPr/>
          <a:lstStyle/>
          <a:p>
            <a:fld id="{C014DD1E-5D91-48A3-AD6D-45FBA980D106}" type="slidenum">
              <a:rPr lang="en-US" smtClean="0"/>
              <a:t>23</a:t>
            </a:fld>
            <a:endParaRPr lang="en-US"/>
          </a:p>
        </p:txBody>
      </p:sp>
      <p:sp>
        <p:nvSpPr>
          <p:cNvPr id="64" name="TextBox 63"/>
          <p:cNvSpPr txBox="1"/>
          <p:nvPr/>
        </p:nvSpPr>
        <p:spPr>
          <a:xfrm>
            <a:off x="9594048" y="5056188"/>
            <a:ext cx="457200" cy="338554"/>
          </a:xfrm>
          <a:prstGeom prst="rect">
            <a:avLst/>
          </a:prstGeom>
          <a:noFill/>
        </p:spPr>
        <p:txBody>
          <a:bodyPr wrap="square" rtlCol="0">
            <a:spAutoFit/>
          </a:bodyPr>
          <a:lstStyle/>
          <a:p>
            <a:r>
              <a:rPr lang="en-US" sz="1600" dirty="0"/>
              <a:t>[3]</a:t>
            </a:r>
          </a:p>
        </p:txBody>
      </p:sp>
    </p:spTree>
    <p:extLst>
      <p:ext uri="{BB962C8B-B14F-4D97-AF65-F5344CB8AC3E}">
        <p14:creationId xmlns:p14="http://schemas.microsoft.com/office/powerpoint/2010/main" val="3732218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mn-lt"/>
              </a:rPr>
              <a:t>Propagating Error Backward</a:t>
            </a:r>
          </a:p>
        </p:txBody>
      </p:sp>
      <p:sp>
        <p:nvSpPr>
          <p:cNvPr id="3" name="Content Placeholder 2"/>
          <p:cNvSpPr>
            <a:spLocks noGrp="1"/>
          </p:cNvSpPr>
          <p:nvPr>
            <p:ph idx="1"/>
          </p:nvPr>
        </p:nvSpPr>
        <p:spPr/>
        <p:txBody>
          <a:bodyPr>
            <a:normAutofit/>
          </a:bodyPr>
          <a:lstStyle/>
          <a:p>
            <a:pPr>
              <a:defRPr/>
            </a:pPr>
            <a:r>
              <a:rPr lang="en-US" dirty="0"/>
              <a:t>For each output node k compute the error:</a:t>
            </a:r>
          </a:p>
          <a:p>
            <a:pPr marL="0" indent="0">
              <a:buNone/>
              <a:defRPr/>
            </a:pPr>
            <a:r>
              <a:rPr lang="en-US" dirty="0"/>
              <a:t>	</a:t>
            </a:r>
            <a:r>
              <a:rPr lang="en-US" dirty="0" err="1"/>
              <a:t>δ</a:t>
            </a:r>
            <a:r>
              <a:rPr lang="en-US" baseline="-25000" dirty="0" err="1"/>
              <a:t>k</a:t>
            </a:r>
            <a:r>
              <a:rPr lang="en-US" dirty="0"/>
              <a:t>   = O</a:t>
            </a:r>
            <a:r>
              <a:rPr lang="en-US" baseline="-25000" dirty="0"/>
              <a:t>k</a:t>
            </a:r>
            <a:r>
              <a:rPr lang="en-US" dirty="0"/>
              <a:t> (1-O</a:t>
            </a:r>
            <a:r>
              <a:rPr lang="en-US" baseline="-25000" dirty="0"/>
              <a:t>k</a:t>
            </a:r>
            <a:r>
              <a:rPr lang="en-US" dirty="0"/>
              <a:t>)(</a:t>
            </a:r>
            <a:r>
              <a:rPr lang="en-US" dirty="0" err="1"/>
              <a:t>t</a:t>
            </a:r>
            <a:r>
              <a:rPr lang="en-US" baseline="-25000" dirty="0" err="1"/>
              <a:t>k</a:t>
            </a:r>
            <a:r>
              <a:rPr lang="en-US" dirty="0"/>
              <a:t> – O</a:t>
            </a:r>
            <a:r>
              <a:rPr lang="en-US" baseline="-25000" dirty="0"/>
              <a:t>k</a:t>
            </a:r>
            <a:r>
              <a:rPr lang="en-US" dirty="0"/>
              <a:t>)</a:t>
            </a:r>
          </a:p>
          <a:p>
            <a:pPr>
              <a:defRPr/>
            </a:pPr>
            <a:r>
              <a:rPr lang="en-US" dirty="0"/>
              <a:t>For each hidden unit h, calculate the error:</a:t>
            </a:r>
          </a:p>
          <a:p>
            <a:pPr marL="0" indent="0">
              <a:buNone/>
              <a:defRPr/>
            </a:pPr>
            <a:r>
              <a:rPr lang="en-US" dirty="0"/>
              <a:t>	</a:t>
            </a:r>
            <a:r>
              <a:rPr lang="en-US" dirty="0" err="1"/>
              <a:t>δ</a:t>
            </a:r>
            <a:r>
              <a:rPr lang="en-US" baseline="-25000" dirty="0" err="1"/>
              <a:t>h</a:t>
            </a:r>
            <a:r>
              <a:rPr lang="en-US" dirty="0"/>
              <a:t>   = O</a:t>
            </a:r>
            <a:r>
              <a:rPr lang="en-US" baseline="-25000" dirty="0"/>
              <a:t>h</a:t>
            </a:r>
            <a:r>
              <a:rPr lang="en-US" dirty="0"/>
              <a:t> (1-O</a:t>
            </a:r>
            <a:r>
              <a:rPr lang="en-US" baseline="-25000" dirty="0"/>
              <a:t>h</a:t>
            </a:r>
            <a:r>
              <a:rPr lang="en-US" dirty="0"/>
              <a:t>) </a:t>
            </a:r>
            <a:r>
              <a:rPr lang="en-US" dirty="0" err="1"/>
              <a:t>Σ</a:t>
            </a:r>
            <a:r>
              <a:rPr lang="en-US" baseline="-25000" dirty="0" err="1"/>
              <a:t>k</a:t>
            </a:r>
            <a:r>
              <a:rPr lang="en-US" dirty="0"/>
              <a:t>  </a:t>
            </a:r>
            <a:r>
              <a:rPr lang="en-US" dirty="0" err="1"/>
              <a:t>W</a:t>
            </a:r>
            <a:r>
              <a:rPr lang="en-US" baseline="-25000" dirty="0" err="1"/>
              <a:t>kh</a:t>
            </a:r>
            <a:r>
              <a:rPr lang="en-US" dirty="0"/>
              <a:t> </a:t>
            </a:r>
            <a:r>
              <a:rPr lang="en-US" dirty="0" err="1"/>
              <a:t>δ</a:t>
            </a:r>
            <a:r>
              <a:rPr lang="en-US" baseline="-25000" dirty="0" err="1"/>
              <a:t>k</a:t>
            </a:r>
            <a:endParaRPr lang="en-US" dirty="0"/>
          </a:p>
          <a:p>
            <a:pPr>
              <a:defRPr/>
            </a:pPr>
            <a:r>
              <a:rPr lang="en-US" dirty="0"/>
              <a:t>Update each network weight:</a:t>
            </a:r>
          </a:p>
          <a:p>
            <a:pPr marL="0" indent="0">
              <a:buNone/>
              <a:defRPr/>
            </a:pPr>
            <a:r>
              <a:rPr lang="en-US" dirty="0"/>
              <a:t>	</a:t>
            </a:r>
            <a:r>
              <a:rPr lang="en-US" dirty="0" err="1"/>
              <a:t>W</a:t>
            </a:r>
            <a:r>
              <a:rPr lang="en-US" baseline="-25000" dirty="0" err="1"/>
              <a:t>ji</a:t>
            </a:r>
            <a:r>
              <a:rPr lang="en-US" dirty="0"/>
              <a:t>  =  </a:t>
            </a:r>
            <a:r>
              <a:rPr lang="en-US" dirty="0" err="1"/>
              <a:t>W</a:t>
            </a:r>
            <a:r>
              <a:rPr lang="en-US" baseline="-25000" dirty="0" err="1"/>
              <a:t>ji</a:t>
            </a:r>
            <a:r>
              <a:rPr lang="en-US" dirty="0"/>
              <a:t>  +  </a:t>
            </a:r>
            <a:r>
              <a:rPr lang="en-US" dirty="0" err="1"/>
              <a:t>Δw</a:t>
            </a:r>
            <a:r>
              <a:rPr lang="en-US" baseline="-25000" dirty="0" err="1"/>
              <a:t>ji</a:t>
            </a:r>
            <a:endParaRPr lang="en-US" baseline="-25000" dirty="0"/>
          </a:p>
          <a:p>
            <a:pPr marL="0" indent="0">
              <a:buNone/>
              <a:defRPr/>
            </a:pPr>
            <a:r>
              <a:rPr lang="en-US" baseline="-25000" dirty="0"/>
              <a:t>		</a:t>
            </a:r>
            <a:r>
              <a:rPr lang="en-US" dirty="0"/>
              <a:t>where  </a:t>
            </a:r>
            <a:r>
              <a:rPr lang="en-US" dirty="0" err="1"/>
              <a:t>Δw</a:t>
            </a:r>
            <a:r>
              <a:rPr lang="en-US" baseline="-25000" dirty="0" err="1"/>
              <a:t>ji</a:t>
            </a:r>
            <a:r>
              <a:rPr lang="en-US" dirty="0"/>
              <a:t> = η </a:t>
            </a:r>
            <a:r>
              <a:rPr lang="en-US" dirty="0" err="1"/>
              <a:t>δ</a:t>
            </a:r>
            <a:r>
              <a:rPr lang="en-US" baseline="-25000" dirty="0" err="1"/>
              <a:t>j</a:t>
            </a:r>
            <a:r>
              <a:rPr lang="en-US" dirty="0"/>
              <a:t> </a:t>
            </a:r>
            <a:r>
              <a:rPr lang="en-US" dirty="0" err="1"/>
              <a:t>X</a:t>
            </a:r>
            <a:r>
              <a:rPr lang="en-US" baseline="-25000" dirty="0" err="1"/>
              <a:t>ji</a:t>
            </a:r>
            <a:r>
              <a:rPr lang="en-US" dirty="0"/>
              <a:t>     (</a:t>
            </a:r>
            <a:r>
              <a:rPr lang="en-US" dirty="0" err="1"/>
              <a:t>W</a:t>
            </a:r>
            <a:r>
              <a:rPr lang="en-US" baseline="-25000" dirty="0" err="1"/>
              <a:t>ji</a:t>
            </a:r>
            <a:r>
              <a:rPr lang="en-US" dirty="0"/>
              <a:t> and </a:t>
            </a:r>
            <a:r>
              <a:rPr lang="en-US" dirty="0" err="1"/>
              <a:t>X</a:t>
            </a:r>
            <a:r>
              <a:rPr lang="en-US" baseline="-25000" dirty="0" err="1"/>
              <a:t>ji</a:t>
            </a:r>
            <a:r>
              <a:rPr lang="en-US" dirty="0"/>
              <a:t> are the input and </a:t>
            </a:r>
          </a:p>
          <a:p>
            <a:pPr marL="0" indent="0">
              <a:buNone/>
              <a:defRPr/>
            </a:pPr>
            <a:r>
              <a:rPr lang="en-US" dirty="0"/>
              <a:t>					  weight of node </a:t>
            </a:r>
            <a:r>
              <a:rPr lang="en-US" dirty="0" err="1"/>
              <a:t>i</a:t>
            </a:r>
            <a:r>
              <a:rPr lang="en-US" dirty="0"/>
              <a:t> to node j) </a:t>
            </a:r>
          </a:p>
          <a:p>
            <a:pPr marL="457200" indent="-457200">
              <a:defRPr/>
            </a:pPr>
            <a:endParaRPr lang="en-US" dirty="0">
              <a:effectLst>
                <a:outerShdw blurRad="38100" dist="38100" dir="2700000" algn="tl">
                  <a:srgbClr val="C0C0C0"/>
                </a:outerShdw>
              </a:effectLst>
              <a:latin typeface="Times New Roman" pitchFamily="18" charset="0"/>
            </a:endParaRPr>
          </a:p>
          <a:p>
            <a:endParaRPr lang="en-US" dirty="0"/>
          </a:p>
        </p:txBody>
      </p:sp>
      <p:sp>
        <p:nvSpPr>
          <p:cNvPr id="4" name="Slide Number Placeholder 3"/>
          <p:cNvSpPr>
            <a:spLocks noGrp="1"/>
          </p:cNvSpPr>
          <p:nvPr>
            <p:ph type="sldNum" sz="quarter" idx="12"/>
          </p:nvPr>
        </p:nvSpPr>
        <p:spPr/>
        <p:txBody>
          <a:bodyPr/>
          <a:lstStyle/>
          <a:p>
            <a:fld id="{C014DD1E-5D91-48A3-AD6D-45FBA980D106}" type="slidenum">
              <a:rPr lang="en-US" smtClean="0"/>
              <a:t>24</a:t>
            </a:fld>
            <a:endParaRPr lang="en-US"/>
          </a:p>
        </p:txBody>
      </p:sp>
    </p:spTree>
    <p:extLst>
      <p:ext uri="{BB962C8B-B14F-4D97-AF65-F5344CB8AC3E}">
        <p14:creationId xmlns:p14="http://schemas.microsoft.com/office/powerpoint/2010/main" val="3594870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Number of Hidden Units</a:t>
            </a:r>
          </a:p>
        </p:txBody>
      </p:sp>
      <p:sp>
        <p:nvSpPr>
          <p:cNvPr id="3" name="Content Placeholder 2"/>
          <p:cNvSpPr>
            <a:spLocks noGrp="1"/>
          </p:cNvSpPr>
          <p:nvPr>
            <p:ph idx="1"/>
          </p:nvPr>
        </p:nvSpPr>
        <p:spPr/>
        <p:txBody>
          <a:bodyPr>
            <a:normAutofit/>
          </a:bodyPr>
          <a:lstStyle/>
          <a:p>
            <a:r>
              <a:rPr lang="en-US" dirty="0"/>
              <a:t>The number of hidden units is related to the complexity of  the decision boundary.</a:t>
            </a:r>
          </a:p>
          <a:p>
            <a:endParaRPr lang="en-US" dirty="0"/>
          </a:p>
          <a:p>
            <a:r>
              <a:rPr lang="en-US" dirty="0"/>
              <a:t>If examples are easy to discriminate few nodes would be enough. Conversely complex problems require many internal nodes. </a:t>
            </a:r>
          </a:p>
          <a:p>
            <a:endParaRPr lang="en-US" dirty="0"/>
          </a:p>
          <a:p>
            <a:r>
              <a:rPr lang="en-US" dirty="0"/>
              <a:t>A rule of thumb is to choose roughly m / 10 weights, where m  is the number of training examples. </a:t>
            </a:r>
          </a:p>
          <a:p>
            <a:endParaRPr lang="en-US" dirty="0"/>
          </a:p>
          <a:p>
            <a:endParaRPr lang="en-US" dirty="0"/>
          </a:p>
        </p:txBody>
      </p:sp>
      <p:sp>
        <p:nvSpPr>
          <p:cNvPr id="4" name="Slide Number Placeholder 3"/>
          <p:cNvSpPr>
            <a:spLocks noGrp="1"/>
          </p:cNvSpPr>
          <p:nvPr>
            <p:ph type="sldNum" sz="quarter" idx="12"/>
          </p:nvPr>
        </p:nvSpPr>
        <p:spPr/>
        <p:txBody>
          <a:bodyPr/>
          <a:lstStyle/>
          <a:p>
            <a:fld id="{C014DD1E-5D91-48A3-AD6D-45FBA980D106}" type="slidenum">
              <a:rPr lang="en-US" smtClean="0"/>
              <a:t>25</a:t>
            </a:fld>
            <a:endParaRPr lang="en-US"/>
          </a:p>
        </p:txBody>
      </p:sp>
    </p:spTree>
    <p:extLst>
      <p:ext uri="{BB962C8B-B14F-4D97-AF65-F5344CB8AC3E}">
        <p14:creationId xmlns:p14="http://schemas.microsoft.com/office/powerpoint/2010/main" val="1414676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Rates</a:t>
            </a:r>
          </a:p>
        </p:txBody>
      </p:sp>
      <p:sp>
        <p:nvSpPr>
          <p:cNvPr id="3" name="Content Placeholder 2"/>
          <p:cNvSpPr>
            <a:spLocks noGrp="1"/>
          </p:cNvSpPr>
          <p:nvPr>
            <p:ph idx="1"/>
          </p:nvPr>
        </p:nvSpPr>
        <p:spPr/>
        <p:txBody>
          <a:bodyPr/>
          <a:lstStyle/>
          <a:p>
            <a:r>
              <a:rPr lang="en-US" dirty="0"/>
              <a:t>Different learning rates affect the performance of a neural network significantly. </a:t>
            </a:r>
          </a:p>
          <a:p>
            <a:pPr marL="0" indent="0">
              <a:buNone/>
            </a:pPr>
            <a:endParaRPr lang="en-US" dirty="0"/>
          </a:p>
          <a:p>
            <a:r>
              <a:rPr lang="en-US" dirty="0"/>
              <a:t>Optimal Learning Rate: </a:t>
            </a:r>
          </a:p>
          <a:p>
            <a:pPr lvl="1"/>
            <a:r>
              <a:rPr lang="en-US" dirty="0"/>
              <a:t>Leads to the error minimum in one learning step. </a:t>
            </a:r>
          </a:p>
          <a:p>
            <a:pPr marL="0" indent="0">
              <a:buClr>
                <a:srgbClr val="CC3300"/>
              </a:buClr>
              <a:buNone/>
            </a:pPr>
            <a:endParaRPr lang="en-US" dirty="0"/>
          </a:p>
          <a:p>
            <a:endParaRPr lang="en-US" dirty="0"/>
          </a:p>
        </p:txBody>
      </p:sp>
      <p:sp>
        <p:nvSpPr>
          <p:cNvPr id="4" name="Slide Number Placeholder 3"/>
          <p:cNvSpPr>
            <a:spLocks noGrp="1"/>
          </p:cNvSpPr>
          <p:nvPr>
            <p:ph type="sldNum" sz="quarter" idx="12"/>
          </p:nvPr>
        </p:nvSpPr>
        <p:spPr/>
        <p:txBody>
          <a:bodyPr/>
          <a:lstStyle/>
          <a:p>
            <a:fld id="{C014DD1E-5D91-48A3-AD6D-45FBA980D106}" type="slidenum">
              <a:rPr lang="en-US" smtClean="0"/>
              <a:t>26</a:t>
            </a:fld>
            <a:endParaRPr lang="en-US"/>
          </a:p>
        </p:txBody>
      </p:sp>
    </p:spTree>
    <p:extLst>
      <p:ext uri="{BB962C8B-B14F-4D97-AF65-F5344CB8AC3E}">
        <p14:creationId xmlns:p14="http://schemas.microsoft.com/office/powerpoint/2010/main" val="1650285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Rates</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1600" y="1504949"/>
            <a:ext cx="10515600" cy="521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C014DD1E-5D91-48A3-AD6D-45FBA980D106}" type="slidenum">
              <a:rPr lang="en-US" smtClean="0"/>
              <a:t>27</a:t>
            </a:fld>
            <a:endParaRPr lang="en-US"/>
          </a:p>
        </p:txBody>
      </p:sp>
    </p:spTree>
    <p:extLst>
      <p:ext uri="{BB962C8B-B14F-4D97-AF65-F5344CB8AC3E}">
        <p14:creationId xmlns:p14="http://schemas.microsoft.com/office/powerpoint/2010/main" val="3801140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Limitations of the back propagation algorithm</a:t>
            </a:r>
          </a:p>
        </p:txBody>
      </p:sp>
      <p:sp>
        <p:nvSpPr>
          <p:cNvPr id="3" name="Content Placeholder 2"/>
          <p:cNvSpPr>
            <a:spLocks noGrp="1"/>
          </p:cNvSpPr>
          <p:nvPr>
            <p:ph idx="1"/>
          </p:nvPr>
        </p:nvSpPr>
        <p:spPr/>
        <p:txBody>
          <a:bodyPr/>
          <a:lstStyle/>
          <a:p>
            <a:r>
              <a:rPr lang="en-US" dirty="0"/>
              <a:t>It is not guaranteed to find global minimum of the error function. It may get trapped in a local minima</a:t>
            </a:r>
          </a:p>
          <a:p>
            <a:pPr lvl="1"/>
            <a:r>
              <a:rPr lang="en-US" dirty="0"/>
              <a:t>Improvements,</a:t>
            </a:r>
          </a:p>
          <a:p>
            <a:pPr lvl="2"/>
            <a:r>
              <a:rPr lang="en-US" dirty="0"/>
              <a:t>Add momentum (helps accelerate gradients vectors in the right directions - simply adds a fraction m of the previous weight update to the current one)</a:t>
            </a:r>
          </a:p>
          <a:p>
            <a:pPr lvl="2"/>
            <a:r>
              <a:rPr lang="en-US" dirty="0"/>
              <a:t>Use stochastic gradient descent.</a:t>
            </a:r>
          </a:p>
          <a:p>
            <a:pPr lvl="2"/>
            <a:r>
              <a:rPr lang="en-US" dirty="0"/>
              <a:t>Use different networks with different initial values for the weights.</a:t>
            </a:r>
          </a:p>
          <a:p>
            <a:pPr marL="682633" lvl="2" indent="0">
              <a:buNone/>
            </a:pPr>
            <a:endParaRPr lang="en-US" dirty="0"/>
          </a:p>
          <a:p>
            <a:r>
              <a:rPr lang="en-US" dirty="0"/>
              <a:t>Back propagation learning does not require normalization of input vectors; however, normalization could improve performance.</a:t>
            </a:r>
            <a:endParaRPr lang="en-US" baseline="30000" dirty="0"/>
          </a:p>
          <a:p>
            <a:pPr lvl="1"/>
            <a:r>
              <a:rPr lang="en-US" dirty="0"/>
              <a:t> Standardize all features previous to training.</a:t>
            </a:r>
          </a:p>
          <a:p>
            <a:endParaRPr lang="en-US" dirty="0"/>
          </a:p>
        </p:txBody>
      </p:sp>
      <p:sp>
        <p:nvSpPr>
          <p:cNvPr id="4" name="Slide Number Placeholder 3"/>
          <p:cNvSpPr>
            <a:spLocks noGrp="1"/>
          </p:cNvSpPr>
          <p:nvPr>
            <p:ph type="sldNum" sz="quarter" idx="12"/>
          </p:nvPr>
        </p:nvSpPr>
        <p:spPr/>
        <p:txBody>
          <a:bodyPr/>
          <a:lstStyle/>
          <a:p>
            <a:fld id="{C014DD1E-5D91-48A3-AD6D-45FBA980D106}" type="slidenum">
              <a:rPr lang="en-US" smtClean="0"/>
              <a:t>28</a:t>
            </a:fld>
            <a:endParaRPr lang="en-US"/>
          </a:p>
        </p:txBody>
      </p:sp>
    </p:spTree>
    <p:extLst>
      <p:ext uri="{BB962C8B-B14F-4D97-AF65-F5344CB8AC3E}">
        <p14:creationId xmlns:p14="http://schemas.microsoft.com/office/powerpoint/2010/main" val="3813235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ACA87-A602-49F1-833A-CF9ACF452F8C}"/>
              </a:ext>
            </a:extLst>
          </p:cNvPr>
          <p:cNvSpPr>
            <a:spLocks noGrp="1"/>
          </p:cNvSpPr>
          <p:nvPr>
            <p:ph type="title"/>
          </p:nvPr>
        </p:nvSpPr>
        <p:spPr/>
        <p:txBody>
          <a:bodyPr/>
          <a:lstStyle/>
          <a:p>
            <a:r>
              <a:rPr lang="en-US" dirty="0"/>
              <a:t>Momentum</a:t>
            </a:r>
          </a:p>
        </p:txBody>
      </p:sp>
      <p:sp>
        <p:nvSpPr>
          <p:cNvPr id="3" name="Content Placeholder 2">
            <a:extLst>
              <a:ext uri="{FF2B5EF4-FFF2-40B4-BE49-F238E27FC236}">
                <a16:creationId xmlns:a16="http://schemas.microsoft.com/office/drawing/2014/main" id="{32F60E73-3DF8-4F38-A750-BA26BEE0564C}"/>
              </a:ext>
            </a:extLst>
          </p:cNvPr>
          <p:cNvSpPr>
            <a:spLocks noGrp="1"/>
          </p:cNvSpPr>
          <p:nvPr>
            <p:ph idx="1"/>
          </p:nvPr>
        </p:nvSpPr>
        <p:spPr>
          <a:xfrm>
            <a:off x="838200" y="1825625"/>
            <a:ext cx="10515600" cy="4898732"/>
          </a:xfrm>
        </p:spPr>
        <p:txBody>
          <a:bodyPr>
            <a:normAutofit/>
          </a:bodyPr>
          <a:lstStyle/>
          <a:p>
            <a:r>
              <a:rPr lang="en-US" dirty="0"/>
              <a:t>A high value of the partial derivative can lead to large weight deltas. So, we add the momentum term to the weight update equation</a:t>
            </a:r>
          </a:p>
          <a:p>
            <a:pPr lvl="1"/>
            <a:r>
              <a:rPr lang="en-US" dirty="0"/>
              <a:t>Add a part of the initial weight update to the current weight update to keep the weight updates under control</a:t>
            </a:r>
          </a:p>
          <a:p>
            <a:pPr lvl="1"/>
            <a:r>
              <a:rPr lang="en-US" dirty="0"/>
              <a:t>Neither too small – neither too less </a:t>
            </a:r>
          </a:p>
          <a:p>
            <a:pPr lvl="1"/>
            <a:r>
              <a:rPr lang="en-US" dirty="0"/>
              <a:t>Helps avoid the local minima</a:t>
            </a:r>
          </a:p>
          <a:p>
            <a:r>
              <a:rPr lang="en-US" dirty="0" err="1"/>
              <a:t>RSMProp</a:t>
            </a:r>
            <a:r>
              <a:rPr lang="en-US" dirty="0"/>
              <a:t>: </a:t>
            </a:r>
          </a:p>
          <a:p>
            <a:pPr lvl="1"/>
            <a:r>
              <a:rPr lang="en-US" dirty="0"/>
              <a:t>Utilizes the magnitude of recent gradients to normalize the current gradients.</a:t>
            </a:r>
          </a:p>
          <a:p>
            <a:r>
              <a:rPr lang="en-US" dirty="0"/>
              <a:t>Adam:</a:t>
            </a:r>
          </a:p>
          <a:p>
            <a:pPr lvl="1"/>
            <a:r>
              <a:rPr lang="en-US" dirty="0"/>
              <a:t>Combines RMS Prop with SGD (the most famous used in Python and successful)</a:t>
            </a:r>
          </a:p>
        </p:txBody>
      </p:sp>
    </p:spTree>
    <p:extLst>
      <p:ext uri="{BB962C8B-B14F-4D97-AF65-F5344CB8AC3E}">
        <p14:creationId xmlns:p14="http://schemas.microsoft.com/office/powerpoint/2010/main" val="40214506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55D0D-E339-413C-B919-5920196CD407}"/>
              </a:ext>
            </a:extLst>
          </p:cNvPr>
          <p:cNvSpPr>
            <a:spLocks noGrp="1"/>
          </p:cNvSpPr>
          <p:nvPr>
            <p:ph idx="1"/>
          </p:nvPr>
        </p:nvSpPr>
        <p:spPr>
          <a:xfrm>
            <a:off x="556846" y="545464"/>
            <a:ext cx="10515600" cy="6207027"/>
          </a:xfrm>
        </p:spPr>
        <p:txBody>
          <a:bodyPr>
            <a:normAutofit/>
          </a:bodyPr>
          <a:lstStyle/>
          <a:p>
            <a:r>
              <a:rPr lang="en-US" dirty="0"/>
              <a:t>Typically, neurons are aggregated into </a:t>
            </a:r>
            <a:r>
              <a:rPr lang="en-US" dirty="0">
                <a:solidFill>
                  <a:srgbClr val="FF0000"/>
                </a:solidFill>
              </a:rPr>
              <a:t>layers</a:t>
            </a:r>
            <a:r>
              <a:rPr lang="en-US" dirty="0"/>
              <a:t>. </a:t>
            </a:r>
          </a:p>
          <a:p>
            <a:r>
              <a:rPr lang="en-US" dirty="0"/>
              <a:t>Different layers may perform different </a:t>
            </a:r>
            <a:r>
              <a:rPr lang="en-US" dirty="0">
                <a:solidFill>
                  <a:srgbClr val="FF0000"/>
                </a:solidFill>
              </a:rPr>
              <a:t>transformations</a:t>
            </a:r>
            <a:r>
              <a:rPr lang="en-US" dirty="0"/>
              <a:t> on their inputs. </a:t>
            </a:r>
          </a:p>
          <a:p>
            <a:r>
              <a:rPr lang="en-US" dirty="0"/>
              <a:t>Signals travel from the first layer (the input layer), to the last layer (the output layer), possibly after traversing the layers multiple times.</a:t>
            </a:r>
          </a:p>
          <a:p>
            <a:r>
              <a:rPr lang="en-US" dirty="0"/>
              <a:t>Neural networks learn (or are trained) by processing examples, each of which contains a known "input" and "result," forming </a:t>
            </a:r>
            <a:r>
              <a:rPr lang="en-US" dirty="0">
                <a:solidFill>
                  <a:srgbClr val="FF0000"/>
                </a:solidFill>
              </a:rPr>
              <a:t>probability-weighted associations</a:t>
            </a:r>
            <a:r>
              <a:rPr lang="en-US" dirty="0"/>
              <a:t> between the two, which are stored within the data structure of the net itself. </a:t>
            </a:r>
          </a:p>
          <a:p>
            <a:r>
              <a:rPr lang="en-US" dirty="0"/>
              <a:t>The training of a neural network from a given example is usually conducted by determining the difference between the processed output of the network (often a prediction) and a target output. </a:t>
            </a:r>
          </a:p>
          <a:p>
            <a:r>
              <a:rPr lang="en-US" dirty="0"/>
              <a:t>This is the </a:t>
            </a:r>
            <a:r>
              <a:rPr lang="en-US" dirty="0">
                <a:solidFill>
                  <a:srgbClr val="FF0000"/>
                </a:solidFill>
              </a:rPr>
              <a:t>error</a:t>
            </a:r>
            <a:r>
              <a:rPr lang="en-US" dirty="0"/>
              <a:t>. </a:t>
            </a:r>
          </a:p>
          <a:p>
            <a:endParaRPr lang="en-US" dirty="0"/>
          </a:p>
        </p:txBody>
      </p:sp>
    </p:spTree>
    <p:extLst>
      <p:ext uri="{BB962C8B-B14F-4D97-AF65-F5344CB8AC3E}">
        <p14:creationId xmlns:p14="http://schemas.microsoft.com/office/powerpoint/2010/main" val="20243067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Generalization and </a:t>
            </a:r>
            <a:r>
              <a:rPr lang="en-US" dirty="0" err="1"/>
              <a:t>Overfitting</a:t>
            </a:r>
            <a:endParaRPr lang="en-US" dirty="0"/>
          </a:p>
        </p:txBody>
      </p:sp>
      <p:sp>
        <p:nvSpPr>
          <p:cNvPr id="3" name="Content Placeholder 2"/>
          <p:cNvSpPr>
            <a:spLocks noGrp="1"/>
          </p:cNvSpPr>
          <p:nvPr>
            <p:ph idx="1"/>
          </p:nvPr>
        </p:nvSpPr>
        <p:spPr/>
        <p:txBody>
          <a:bodyPr>
            <a:normAutofit/>
          </a:bodyPr>
          <a:lstStyle/>
          <a:p>
            <a:pPr>
              <a:defRPr/>
            </a:pPr>
            <a:endParaRPr lang="en-US" dirty="0"/>
          </a:p>
          <a:p>
            <a:pPr>
              <a:defRPr/>
            </a:pPr>
            <a:endParaRPr lang="en-US" dirty="0"/>
          </a:p>
          <a:p>
            <a:pPr>
              <a:defRPr/>
            </a:pPr>
            <a:endParaRPr lang="en-US" dirty="0"/>
          </a:p>
          <a:p>
            <a:pPr>
              <a:defRPr/>
            </a:pPr>
            <a:endParaRPr lang="en-US" dirty="0"/>
          </a:p>
          <a:p>
            <a:pPr>
              <a:defRPr/>
            </a:pPr>
            <a:endParaRPr lang="en-US" dirty="0"/>
          </a:p>
          <a:p>
            <a:pPr>
              <a:defRPr/>
            </a:pPr>
            <a:r>
              <a:rPr lang="en-US" dirty="0"/>
              <a:t>Solutions,</a:t>
            </a:r>
          </a:p>
          <a:p>
            <a:pPr lvl="1">
              <a:defRPr/>
            </a:pPr>
            <a:r>
              <a:rPr lang="en-US" dirty="0"/>
              <a:t>Use a validation set and stop until the error is small in this set.</a:t>
            </a:r>
          </a:p>
          <a:p>
            <a:pPr lvl="1">
              <a:defRPr/>
            </a:pPr>
            <a:r>
              <a:rPr lang="en-US" dirty="0"/>
              <a:t>Use 10 fold cross validation </a:t>
            </a:r>
          </a:p>
        </p:txBody>
      </p:sp>
      <p:sp>
        <p:nvSpPr>
          <p:cNvPr id="12" name="Line 4"/>
          <p:cNvSpPr>
            <a:spLocks noChangeShapeType="1"/>
          </p:cNvSpPr>
          <p:nvPr>
            <p:custDataLst>
              <p:tags r:id="rId1"/>
            </p:custDataLst>
          </p:nvPr>
        </p:nvSpPr>
        <p:spPr bwMode="auto">
          <a:xfrm>
            <a:off x="2797175" y="3978275"/>
            <a:ext cx="6096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3" name="Line 5"/>
          <p:cNvSpPr>
            <a:spLocks noChangeShapeType="1"/>
          </p:cNvSpPr>
          <p:nvPr>
            <p:custDataLst>
              <p:tags r:id="rId2"/>
            </p:custDataLst>
          </p:nvPr>
        </p:nvSpPr>
        <p:spPr bwMode="auto">
          <a:xfrm flipV="1">
            <a:off x="2797175" y="1844675"/>
            <a:ext cx="0" cy="2133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4" name="Text Box 6"/>
          <p:cNvSpPr txBox="1">
            <a:spLocks noChangeArrowheads="1"/>
          </p:cNvSpPr>
          <p:nvPr>
            <p:custDataLst>
              <p:tags r:id="rId3"/>
            </p:custDataLst>
          </p:nvPr>
        </p:nvSpPr>
        <p:spPr bwMode="auto">
          <a:xfrm>
            <a:off x="5083176" y="4081464"/>
            <a:ext cx="3527953" cy="461665"/>
          </a:xfrm>
          <a:prstGeom prst="rect">
            <a:avLst/>
          </a:prstGeom>
          <a:noFill/>
          <a:ln w="9525">
            <a:noFill/>
            <a:miter lim="800000"/>
            <a:headEnd/>
            <a:tailEnd/>
          </a:ln>
          <a:effectLst/>
        </p:spPr>
        <p:txBody>
          <a:bodyPr wrap="none">
            <a:spAutoFit/>
          </a:bodyPr>
          <a:lstStyle/>
          <a:p>
            <a:pPr>
              <a:defRPr/>
            </a:pPr>
            <a:r>
              <a:rPr lang="en-US" sz="2400" dirty="0"/>
              <a:t>Number of weight updates</a:t>
            </a:r>
          </a:p>
        </p:txBody>
      </p:sp>
      <p:sp>
        <p:nvSpPr>
          <p:cNvPr id="15" name="Text Box 7"/>
          <p:cNvSpPr txBox="1">
            <a:spLocks noChangeArrowheads="1"/>
          </p:cNvSpPr>
          <p:nvPr>
            <p:custDataLst>
              <p:tags r:id="rId4"/>
            </p:custDataLst>
          </p:nvPr>
        </p:nvSpPr>
        <p:spPr bwMode="auto">
          <a:xfrm rot="16129070">
            <a:off x="2028032" y="2529682"/>
            <a:ext cx="827087" cy="457200"/>
          </a:xfrm>
          <a:prstGeom prst="rect">
            <a:avLst/>
          </a:prstGeom>
          <a:noFill/>
          <a:ln w="9525">
            <a:noFill/>
            <a:miter lim="800000"/>
            <a:headEnd/>
            <a:tailEnd/>
          </a:ln>
          <a:effectLst/>
        </p:spPr>
        <p:txBody>
          <a:bodyPr wrap="none">
            <a:spAutoFit/>
          </a:bodyPr>
          <a:lstStyle/>
          <a:p>
            <a:pPr>
              <a:defRPr/>
            </a:pPr>
            <a:r>
              <a:rPr lang="en-US" sz="2400" dirty="0"/>
              <a:t>Error</a:t>
            </a:r>
          </a:p>
        </p:txBody>
      </p:sp>
      <p:sp>
        <p:nvSpPr>
          <p:cNvPr id="16" name="Freeform 8"/>
          <p:cNvSpPr>
            <a:spLocks/>
          </p:cNvSpPr>
          <p:nvPr>
            <p:custDataLst>
              <p:tags r:id="rId5"/>
            </p:custDataLst>
          </p:nvPr>
        </p:nvSpPr>
        <p:spPr bwMode="auto">
          <a:xfrm>
            <a:off x="2806701" y="2492375"/>
            <a:ext cx="5273675" cy="977900"/>
          </a:xfrm>
          <a:custGeom>
            <a:avLst/>
            <a:gdLst>
              <a:gd name="T0" fmla="*/ 0 w 3322"/>
              <a:gd name="T1" fmla="*/ 2147483647 h 616"/>
              <a:gd name="T2" fmla="*/ 2147483647 w 3322"/>
              <a:gd name="T3" fmla="*/ 2147483647 h 616"/>
              <a:gd name="T4" fmla="*/ 2147483647 w 3322"/>
              <a:gd name="T5" fmla="*/ 2147483647 h 616"/>
              <a:gd name="T6" fmla="*/ 2147483647 w 3322"/>
              <a:gd name="T7" fmla="*/ 2147483647 h 616"/>
              <a:gd name="T8" fmla="*/ 2147483647 w 3322"/>
              <a:gd name="T9" fmla="*/ 2147483647 h 616"/>
              <a:gd name="T10" fmla="*/ 2147483647 w 3322"/>
              <a:gd name="T11" fmla="*/ 2147483647 h 616"/>
              <a:gd name="T12" fmla="*/ 2147483647 w 3322"/>
              <a:gd name="T13" fmla="*/ 2147483647 h 616"/>
              <a:gd name="T14" fmla="*/ 2147483647 w 3322"/>
              <a:gd name="T15" fmla="*/ 2147483647 h 616"/>
              <a:gd name="T16" fmla="*/ 2147483647 w 3322"/>
              <a:gd name="T17" fmla="*/ 2147483647 h 616"/>
              <a:gd name="T18" fmla="*/ 2147483647 w 3322"/>
              <a:gd name="T19" fmla="*/ 2147483647 h 616"/>
              <a:gd name="T20" fmla="*/ 2147483647 w 3322"/>
              <a:gd name="T21" fmla="*/ 2147483647 h 616"/>
              <a:gd name="T22" fmla="*/ 2147483647 w 3322"/>
              <a:gd name="T23" fmla="*/ 2147483647 h 616"/>
              <a:gd name="T24" fmla="*/ 2147483647 w 3322"/>
              <a:gd name="T25" fmla="*/ 2147483647 h 616"/>
              <a:gd name="T26" fmla="*/ 2147483647 w 3322"/>
              <a:gd name="T27" fmla="*/ 2147483647 h 616"/>
              <a:gd name="T28" fmla="*/ 2147483647 w 3322"/>
              <a:gd name="T29" fmla="*/ 2147483647 h 616"/>
              <a:gd name="T30" fmla="*/ 2147483647 w 3322"/>
              <a:gd name="T31" fmla="*/ 2147483647 h 616"/>
              <a:gd name="T32" fmla="*/ 2147483647 w 3322"/>
              <a:gd name="T33" fmla="*/ 2147483647 h 616"/>
              <a:gd name="T34" fmla="*/ 2147483647 w 3322"/>
              <a:gd name="T35" fmla="*/ 2147483647 h 616"/>
              <a:gd name="T36" fmla="*/ 2147483647 w 3322"/>
              <a:gd name="T37" fmla="*/ 2147483647 h 616"/>
              <a:gd name="T38" fmla="*/ 2147483647 w 3322"/>
              <a:gd name="T39" fmla="*/ 2147483647 h 616"/>
              <a:gd name="T40" fmla="*/ 2147483647 w 3322"/>
              <a:gd name="T41" fmla="*/ 2147483647 h 616"/>
              <a:gd name="T42" fmla="*/ 2147483647 w 3322"/>
              <a:gd name="T43" fmla="*/ 0 h 6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322"/>
              <a:gd name="T67" fmla="*/ 0 h 616"/>
              <a:gd name="T68" fmla="*/ 3322 w 3322"/>
              <a:gd name="T69" fmla="*/ 616 h 61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322" h="616">
                <a:moveTo>
                  <a:pt x="0" y="127"/>
                </a:moveTo>
                <a:cubicBezTo>
                  <a:pt x="38" y="182"/>
                  <a:pt x="75" y="228"/>
                  <a:pt x="142" y="245"/>
                </a:cubicBezTo>
                <a:cubicBezTo>
                  <a:pt x="179" y="270"/>
                  <a:pt x="209" y="298"/>
                  <a:pt x="245" y="324"/>
                </a:cubicBezTo>
                <a:cubicBezTo>
                  <a:pt x="277" y="347"/>
                  <a:pt x="273" y="335"/>
                  <a:pt x="308" y="348"/>
                </a:cubicBezTo>
                <a:cubicBezTo>
                  <a:pt x="355" y="365"/>
                  <a:pt x="355" y="378"/>
                  <a:pt x="410" y="387"/>
                </a:cubicBezTo>
                <a:cubicBezTo>
                  <a:pt x="445" y="410"/>
                  <a:pt x="480" y="412"/>
                  <a:pt x="521" y="419"/>
                </a:cubicBezTo>
                <a:cubicBezTo>
                  <a:pt x="572" y="452"/>
                  <a:pt x="642" y="449"/>
                  <a:pt x="694" y="482"/>
                </a:cubicBezTo>
                <a:cubicBezTo>
                  <a:pt x="744" y="514"/>
                  <a:pt x="794" y="524"/>
                  <a:pt x="852" y="537"/>
                </a:cubicBezTo>
                <a:cubicBezTo>
                  <a:pt x="902" y="571"/>
                  <a:pt x="999" y="568"/>
                  <a:pt x="1057" y="576"/>
                </a:cubicBezTo>
                <a:cubicBezTo>
                  <a:pt x="1147" y="588"/>
                  <a:pt x="1236" y="605"/>
                  <a:pt x="1326" y="616"/>
                </a:cubicBezTo>
                <a:cubicBezTo>
                  <a:pt x="1486" y="611"/>
                  <a:pt x="1647" y="610"/>
                  <a:pt x="1807" y="600"/>
                </a:cubicBezTo>
                <a:cubicBezTo>
                  <a:pt x="1821" y="599"/>
                  <a:pt x="1832" y="588"/>
                  <a:pt x="1846" y="584"/>
                </a:cubicBezTo>
                <a:cubicBezTo>
                  <a:pt x="1949" y="556"/>
                  <a:pt x="2065" y="533"/>
                  <a:pt x="2170" y="521"/>
                </a:cubicBezTo>
                <a:cubicBezTo>
                  <a:pt x="2253" y="488"/>
                  <a:pt x="2333" y="453"/>
                  <a:pt x="2422" y="442"/>
                </a:cubicBezTo>
                <a:cubicBezTo>
                  <a:pt x="2453" y="421"/>
                  <a:pt x="2483" y="415"/>
                  <a:pt x="2517" y="403"/>
                </a:cubicBezTo>
                <a:cubicBezTo>
                  <a:pt x="2584" y="379"/>
                  <a:pt x="2653" y="338"/>
                  <a:pt x="2722" y="324"/>
                </a:cubicBezTo>
                <a:cubicBezTo>
                  <a:pt x="2800" y="271"/>
                  <a:pt x="2766" y="284"/>
                  <a:pt x="2817" y="269"/>
                </a:cubicBezTo>
                <a:cubicBezTo>
                  <a:pt x="2844" y="250"/>
                  <a:pt x="2874" y="226"/>
                  <a:pt x="2904" y="213"/>
                </a:cubicBezTo>
                <a:cubicBezTo>
                  <a:pt x="2942" y="196"/>
                  <a:pt x="2984" y="185"/>
                  <a:pt x="3022" y="166"/>
                </a:cubicBezTo>
                <a:cubicBezTo>
                  <a:pt x="3075" y="139"/>
                  <a:pt x="3114" y="94"/>
                  <a:pt x="3172" y="79"/>
                </a:cubicBezTo>
                <a:cubicBezTo>
                  <a:pt x="3205" y="62"/>
                  <a:pt x="3232" y="36"/>
                  <a:pt x="3267" y="24"/>
                </a:cubicBezTo>
                <a:cubicBezTo>
                  <a:pt x="3318" y="7"/>
                  <a:pt x="3302" y="20"/>
                  <a:pt x="3322"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7" name="Freeform 9"/>
          <p:cNvSpPr>
            <a:spLocks/>
          </p:cNvSpPr>
          <p:nvPr>
            <p:custDataLst>
              <p:tags r:id="rId6"/>
            </p:custDataLst>
          </p:nvPr>
        </p:nvSpPr>
        <p:spPr bwMode="auto">
          <a:xfrm>
            <a:off x="2819400" y="2743201"/>
            <a:ext cx="5360988" cy="1203325"/>
          </a:xfrm>
          <a:custGeom>
            <a:avLst/>
            <a:gdLst>
              <a:gd name="T0" fmla="*/ 0 w 3377"/>
              <a:gd name="T1" fmla="*/ 0 h 758"/>
              <a:gd name="T2" fmla="*/ 2147483647 w 3377"/>
              <a:gd name="T3" fmla="*/ 2147483647 h 758"/>
              <a:gd name="T4" fmla="*/ 2147483647 w 3377"/>
              <a:gd name="T5" fmla="*/ 2147483647 h 758"/>
              <a:gd name="T6" fmla="*/ 2147483647 w 3377"/>
              <a:gd name="T7" fmla="*/ 2147483647 h 758"/>
              <a:gd name="T8" fmla="*/ 2147483647 w 3377"/>
              <a:gd name="T9" fmla="*/ 2147483647 h 758"/>
              <a:gd name="T10" fmla="*/ 2147483647 w 3377"/>
              <a:gd name="T11" fmla="*/ 2147483647 h 758"/>
              <a:gd name="T12" fmla="*/ 2147483647 w 3377"/>
              <a:gd name="T13" fmla="*/ 2147483647 h 758"/>
              <a:gd name="T14" fmla="*/ 2147483647 w 3377"/>
              <a:gd name="T15" fmla="*/ 2147483647 h 758"/>
              <a:gd name="T16" fmla="*/ 2147483647 w 3377"/>
              <a:gd name="T17" fmla="*/ 2147483647 h 758"/>
              <a:gd name="T18" fmla="*/ 2147483647 w 3377"/>
              <a:gd name="T19" fmla="*/ 2147483647 h 758"/>
              <a:gd name="T20" fmla="*/ 2147483647 w 3377"/>
              <a:gd name="T21" fmla="*/ 2147483647 h 758"/>
              <a:gd name="T22" fmla="*/ 2147483647 w 3377"/>
              <a:gd name="T23" fmla="*/ 2147483647 h 758"/>
              <a:gd name="T24" fmla="*/ 2147483647 w 3377"/>
              <a:gd name="T25" fmla="*/ 2147483647 h 758"/>
              <a:gd name="T26" fmla="*/ 2147483647 w 3377"/>
              <a:gd name="T27" fmla="*/ 2147483647 h 7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77"/>
              <a:gd name="T43" fmla="*/ 0 h 758"/>
              <a:gd name="T44" fmla="*/ 3377 w 3377"/>
              <a:gd name="T45" fmla="*/ 758 h 7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77" h="758">
                <a:moveTo>
                  <a:pt x="0" y="0"/>
                </a:moveTo>
                <a:cubicBezTo>
                  <a:pt x="20" y="30"/>
                  <a:pt x="19" y="65"/>
                  <a:pt x="39" y="95"/>
                </a:cubicBezTo>
                <a:cubicBezTo>
                  <a:pt x="60" y="126"/>
                  <a:pt x="93" y="158"/>
                  <a:pt x="126" y="174"/>
                </a:cubicBezTo>
                <a:cubicBezTo>
                  <a:pt x="159" y="222"/>
                  <a:pt x="203" y="261"/>
                  <a:pt x="260" y="276"/>
                </a:cubicBezTo>
                <a:cubicBezTo>
                  <a:pt x="337" y="327"/>
                  <a:pt x="426" y="346"/>
                  <a:pt x="513" y="371"/>
                </a:cubicBezTo>
                <a:cubicBezTo>
                  <a:pt x="558" y="384"/>
                  <a:pt x="580" y="396"/>
                  <a:pt x="631" y="403"/>
                </a:cubicBezTo>
                <a:cubicBezTo>
                  <a:pt x="720" y="438"/>
                  <a:pt x="683" y="427"/>
                  <a:pt x="742" y="442"/>
                </a:cubicBezTo>
                <a:cubicBezTo>
                  <a:pt x="829" y="486"/>
                  <a:pt x="782" y="472"/>
                  <a:pt x="884" y="481"/>
                </a:cubicBezTo>
                <a:cubicBezTo>
                  <a:pt x="924" y="509"/>
                  <a:pt x="972" y="509"/>
                  <a:pt x="1018" y="521"/>
                </a:cubicBezTo>
                <a:cubicBezTo>
                  <a:pt x="1055" y="547"/>
                  <a:pt x="1092" y="553"/>
                  <a:pt x="1136" y="560"/>
                </a:cubicBezTo>
                <a:cubicBezTo>
                  <a:pt x="1210" y="590"/>
                  <a:pt x="1308" y="602"/>
                  <a:pt x="1389" y="616"/>
                </a:cubicBezTo>
                <a:cubicBezTo>
                  <a:pt x="1606" y="699"/>
                  <a:pt x="1865" y="700"/>
                  <a:pt x="2091" y="710"/>
                </a:cubicBezTo>
                <a:cubicBezTo>
                  <a:pt x="2315" y="720"/>
                  <a:pt x="2881" y="732"/>
                  <a:pt x="2974" y="734"/>
                </a:cubicBezTo>
                <a:cubicBezTo>
                  <a:pt x="3108" y="745"/>
                  <a:pt x="3242" y="758"/>
                  <a:pt x="3377" y="758"/>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8" name="Text Box 10"/>
          <p:cNvSpPr txBox="1">
            <a:spLocks noChangeArrowheads="1"/>
          </p:cNvSpPr>
          <p:nvPr>
            <p:custDataLst>
              <p:tags r:id="rId7"/>
            </p:custDataLst>
          </p:nvPr>
        </p:nvSpPr>
        <p:spPr bwMode="auto">
          <a:xfrm>
            <a:off x="6988175" y="2024064"/>
            <a:ext cx="2580194" cy="461665"/>
          </a:xfrm>
          <a:prstGeom prst="rect">
            <a:avLst/>
          </a:prstGeom>
          <a:noFill/>
          <a:ln w="9525">
            <a:noFill/>
            <a:miter lim="800000"/>
            <a:headEnd/>
            <a:tailEnd/>
          </a:ln>
          <a:effectLst/>
        </p:spPr>
        <p:txBody>
          <a:bodyPr wrap="none">
            <a:spAutoFit/>
          </a:bodyPr>
          <a:lstStyle/>
          <a:p>
            <a:pPr>
              <a:defRPr/>
            </a:pPr>
            <a:r>
              <a:rPr lang="en-US" sz="2400" dirty="0"/>
              <a:t>Validation set error</a:t>
            </a:r>
          </a:p>
        </p:txBody>
      </p:sp>
      <p:sp>
        <p:nvSpPr>
          <p:cNvPr id="19" name="Text Box 11"/>
          <p:cNvSpPr txBox="1">
            <a:spLocks noChangeArrowheads="1"/>
          </p:cNvSpPr>
          <p:nvPr>
            <p:custDataLst>
              <p:tags r:id="rId8"/>
            </p:custDataLst>
          </p:nvPr>
        </p:nvSpPr>
        <p:spPr bwMode="auto">
          <a:xfrm>
            <a:off x="6988176" y="3395663"/>
            <a:ext cx="2314575" cy="457200"/>
          </a:xfrm>
          <a:prstGeom prst="rect">
            <a:avLst/>
          </a:prstGeom>
          <a:noFill/>
          <a:ln w="9525">
            <a:noFill/>
            <a:miter lim="800000"/>
            <a:headEnd/>
            <a:tailEnd/>
          </a:ln>
          <a:effectLst/>
        </p:spPr>
        <p:txBody>
          <a:bodyPr wrap="none">
            <a:spAutoFit/>
          </a:bodyPr>
          <a:lstStyle/>
          <a:p>
            <a:pPr>
              <a:defRPr/>
            </a:pPr>
            <a:r>
              <a:rPr lang="en-US" sz="2400" dirty="0"/>
              <a:t>Training set error</a:t>
            </a:r>
          </a:p>
        </p:txBody>
      </p:sp>
      <p:sp>
        <p:nvSpPr>
          <p:cNvPr id="4" name="Slide Number Placeholder 3"/>
          <p:cNvSpPr>
            <a:spLocks noGrp="1"/>
          </p:cNvSpPr>
          <p:nvPr>
            <p:ph type="sldNum" sz="quarter" idx="12"/>
          </p:nvPr>
        </p:nvSpPr>
        <p:spPr/>
        <p:txBody>
          <a:bodyPr/>
          <a:lstStyle/>
          <a:p>
            <a:fld id="{C014DD1E-5D91-48A3-AD6D-45FBA980D106}" type="slidenum">
              <a:rPr lang="en-US" smtClean="0"/>
              <a:t>30</a:t>
            </a:fld>
            <a:endParaRPr lang="en-US"/>
          </a:p>
        </p:txBody>
      </p:sp>
      <p:sp>
        <p:nvSpPr>
          <p:cNvPr id="20" name="TextBox 19"/>
          <p:cNvSpPr txBox="1"/>
          <p:nvPr/>
        </p:nvSpPr>
        <p:spPr>
          <a:xfrm>
            <a:off x="9901279" y="4204574"/>
            <a:ext cx="457200" cy="338554"/>
          </a:xfrm>
          <a:prstGeom prst="rect">
            <a:avLst/>
          </a:prstGeom>
          <a:noFill/>
        </p:spPr>
        <p:txBody>
          <a:bodyPr wrap="square" rtlCol="0">
            <a:spAutoFit/>
          </a:bodyPr>
          <a:lstStyle/>
          <a:p>
            <a:r>
              <a:rPr lang="en-US" sz="1600" dirty="0"/>
              <a:t>[3]</a:t>
            </a:r>
          </a:p>
        </p:txBody>
      </p:sp>
    </p:spTree>
    <p:extLst>
      <p:ext uri="{BB962C8B-B14F-4D97-AF65-F5344CB8AC3E}">
        <p14:creationId xmlns:p14="http://schemas.microsoft.com/office/powerpoint/2010/main" val="184867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BF6F6-3146-4362-A510-19AE344C4672}"/>
              </a:ext>
            </a:extLst>
          </p:cNvPr>
          <p:cNvSpPr>
            <a:spLocks noGrp="1"/>
          </p:cNvSpPr>
          <p:nvPr>
            <p:ph type="title"/>
          </p:nvPr>
        </p:nvSpPr>
        <p:spPr/>
        <p:txBody>
          <a:bodyPr/>
          <a:lstStyle/>
          <a:p>
            <a:r>
              <a:rPr lang="en-US" dirty="0"/>
              <a:t>Criticism</a:t>
            </a:r>
          </a:p>
        </p:txBody>
      </p:sp>
      <p:sp>
        <p:nvSpPr>
          <p:cNvPr id="3" name="Content Placeholder 2">
            <a:extLst>
              <a:ext uri="{FF2B5EF4-FFF2-40B4-BE49-F238E27FC236}">
                <a16:creationId xmlns:a16="http://schemas.microsoft.com/office/drawing/2014/main" id="{438A1E81-A30D-4D60-8EED-E9D6B37D3B51}"/>
              </a:ext>
            </a:extLst>
          </p:cNvPr>
          <p:cNvSpPr>
            <a:spLocks noGrp="1"/>
          </p:cNvSpPr>
          <p:nvPr>
            <p:ph idx="1"/>
          </p:nvPr>
        </p:nvSpPr>
        <p:spPr/>
        <p:txBody>
          <a:bodyPr/>
          <a:lstStyle/>
          <a:p>
            <a:r>
              <a:rPr lang="en-US" dirty="0"/>
              <a:t>Too much training required</a:t>
            </a:r>
          </a:p>
          <a:p>
            <a:r>
              <a:rPr lang="en-US" dirty="0"/>
              <a:t>Not exactly a replica of biology – solutions found by magic and no one knows how learning occurred or what has been learnt</a:t>
            </a:r>
          </a:p>
          <a:p>
            <a:r>
              <a:rPr lang="en-US" dirty="0"/>
              <a:t>Hardware requirement – GPU, TPU</a:t>
            </a:r>
          </a:p>
        </p:txBody>
      </p:sp>
    </p:spTree>
    <p:extLst>
      <p:ext uri="{BB962C8B-B14F-4D97-AF65-F5344CB8AC3E}">
        <p14:creationId xmlns:p14="http://schemas.microsoft.com/office/powerpoint/2010/main" val="2965205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512779-080B-44B9-88CC-D92D4ECEB014}"/>
              </a:ext>
            </a:extLst>
          </p:cNvPr>
          <p:cNvSpPr>
            <a:spLocks noGrp="1"/>
          </p:cNvSpPr>
          <p:nvPr>
            <p:ph idx="1"/>
          </p:nvPr>
        </p:nvSpPr>
        <p:spPr>
          <a:xfrm>
            <a:off x="556846" y="251631"/>
            <a:ext cx="10515600" cy="6354738"/>
          </a:xfrm>
        </p:spPr>
        <p:txBody>
          <a:bodyPr>
            <a:normAutofit lnSpcReduction="10000"/>
          </a:bodyPr>
          <a:lstStyle/>
          <a:p>
            <a:r>
              <a:rPr lang="en-US" dirty="0"/>
              <a:t>The network then </a:t>
            </a:r>
            <a:r>
              <a:rPr lang="en-US" dirty="0">
                <a:solidFill>
                  <a:srgbClr val="FF0000"/>
                </a:solidFill>
              </a:rPr>
              <a:t>adjusts its weighted associations </a:t>
            </a:r>
            <a:r>
              <a:rPr lang="en-US" dirty="0"/>
              <a:t>according to a learning rule and using this error value. </a:t>
            </a:r>
          </a:p>
          <a:p>
            <a:r>
              <a:rPr lang="en-US" dirty="0"/>
              <a:t>Successive adjustments will cause the neural network to produce output which is increasingly similar to the target output. </a:t>
            </a:r>
          </a:p>
          <a:p>
            <a:r>
              <a:rPr lang="en-US" dirty="0"/>
              <a:t>After a sufficient number of these adjustments the training can be terminated based upon certain </a:t>
            </a:r>
            <a:r>
              <a:rPr lang="en-US" dirty="0">
                <a:solidFill>
                  <a:srgbClr val="FF0000"/>
                </a:solidFill>
              </a:rPr>
              <a:t>criteria</a:t>
            </a:r>
            <a:r>
              <a:rPr lang="en-US" dirty="0"/>
              <a:t>.</a:t>
            </a:r>
          </a:p>
          <a:p>
            <a:r>
              <a:rPr lang="en-US" dirty="0"/>
              <a:t>Such systems "learn" to perform tasks by considering examples, generally without being programmed with task-specific rules. </a:t>
            </a:r>
          </a:p>
          <a:p>
            <a:r>
              <a:rPr lang="en-US" dirty="0"/>
              <a:t>For example, in image recognition, they might learn to identify images that contain cats by analyzing example images that have been manually labeled as "cat" or "no cat" and using the results to identify cats in other images. </a:t>
            </a:r>
          </a:p>
          <a:p>
            <a:r>
              <a:rPr lang="en-US" dirty="0"/>
              <a:t>They do this without any prior knowledge of cats, for example, that they have fur, tails, whiskers, and cat-like faces. </a:t>
            </a:r>
          </a:p>
          <a:p>
            <a:r>
              <a:rPr lang="en-US" dirty="0"/>
              <a:t>Instead, they automatically generate identifying characteristics from the examples that they process.</a:t>
            </a:r>
          </a:p>
        </p:txBody>
      </p:sp>
    </p:spTree>
    <p:extLst>
      <p:ext uri="{BB962C8B-B14F-4D97-AF65-F5344CB8AC3E}">
        <p14:creationId xmlns:p14="http://schemas.microsoft.com/office/powerpoint/2010/main" val="20947512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ACE084D-FB80-4263-988E-DF66A3C49527}"/>
              </a:ext>
            </a:extLst>
          </p:cNvPr>
          <p:cNvPicPr>
            <a:picLocks noChangeAspect="1"/>
          </p:cNvPicPr>
          <p:nvPr/>
        </p:nvPicPr>
        <p:blipFill>
          <a:blip r:embed="rId2"/>
          <a:stretch>
            <a:fillRect/>
          </a:stretch>
        </p:blipFill>
        <p:spPr>
          <a:xfrm>
            <a:off x="872195" y="572968"/>
            <a:ext cx="10677379" cy="6010712"/>
          </a:xfrm>
          <a:prstGeom prst="rect">
            <a:avLst/>
          </a:prstGeom>
        </p:spPr>
      </p:pic>
    </p:spTree>
    <p:extLst>
      <p:ext uri="{BB962C8B-B14F-4D97-AF65-F5344CB8AC3E}">
        <p14:creationId xmlns:p14="http://schemas.microsoft.com/office/powerpoint/2010/main" val="32805184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88DBA6F-732F-4788-B9F8-D9FCEA5AA101}"/>
              </a:ext>
            </a:extLst>
          </p:cNvPr>
          <p:cNvPicPr>
            <a:picLocks noChangeAspect="1"/>
          </p:cNvPicPr>
          <p:nvPr/>
        </p:nvPicPr>
        <p:blipFill>
          <a:blip r:embed="rId2"/>
          <a:stretch>
            <a:fillRect/>
          </a:stretch>
        </p:blipFill>
        <p:spPr>
          <a:xfrm>
            <a:off x="520505" y="357407"/>
            <a:ext cx="11169747" cy="6258113"/>
          </a:xfrm>
          <a:prstGeom prst="rect">
            <a:avLst/>
          </a:prstGeom>
        </p:spPr>
      </p:pic>
    </p:spTree>
    <p:extLst>
      <p:ext uri="{BB962C8B-B14F-4D97-AF65-F5344CB8AC3E}">
        <p14:creationId xmlns:p14="http://schemas.microsoft.com/office/powerpoint/2010/main" val="3034830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D3BCE-EC31-4C5F-8D30-9FF3AAEEDC11}"/>
              </a:ext>
            </a:extLst>
          </p:cNvPr>
          <p:cNvSpPr>
            <a:spLocks noGrp="1"/>
          </p:cNvSpPr>
          <p:nvPr>
            <p:ph type="title"/>
          </p:nvPr>
        </p:nvSpPr>
        <p:spPr>
          <a:xfrm>
            <a:off x="838200" y="111906"/>
            <a:ext cx="10515600" cy="725121"/>
          </a:xfrm>
        </p:spPr>
        <p:txBody>
          <a:bodyPr/>
          <a:lstStyle/>
          <a:p>
            <a:r>
              <a:rPr lang="en-US" dirty="0"/>
              <a:t>History</a:t>
            </a:r>
          </a:p>
        </p:txBody>
      </p:sp>
      <p:sp>
        <p:nvSpPr>
          <p:cNvPr id="3" name="Content Placeholder 2">
            <a:extLst>
              <a:ext uri="{FF2B5EF4-FFF2-40B4-BE49-F238E27FC236}">
                <a16:creationId xmlns:a16="http://schemas.microsoft.com/office/drawing/2014/main" id="{FD75907B-C7FF-47EB-BC34-BE5C887447D2}"/>
              </a:ext>
            </a:extLst>
          </p:cNvPr>
          <p:cNvSpPr>
            <a:spLocks noGrp="1"/>
          </p:cNvSpPr>
          <p:nvPr>
            <p:ph idx="1"/>
          </p:nvPr>
        </p:nvSpPr>
        <p:spPr>
          <a:xfrm>
            <a:off x="627185" y="1090246"/>
            <a:ext cx="10515600" cy="5767754"/>
          </a:xfrm>
        </p:spPr>
        <p:txBody>
          <a:bodyPr>
            <a:normAutofit fontScale="85000" lnSpcReduction="20000"/>
          </a:bodyPr>
          <a:lstStyle/>
          <a:p>
            <a:r>
              <a:rPr lang="en-US" dirty="0"/>
              <a:t>Warren McCulloch and Walter Pitts (1943) - </a:t>
            </a:r>
            <a:r>
              <a:rPr lang="en-US" dirty="0">
                <a:solidFill>
                  <a:srgbClr val="FF0000"/>
                </a:solidFill>
              </a:rPr>
              <a:t>computational model </a:t>
            </a:r>
            <a:r>
              <a:rPr lang="en-US" dirty="0"/>
              <a:t>for neural networks. </a:t>
            </a:r>
          </a:p>
          <a:p>
            <a:r>
              <a:rPr lang="en-US" dirty="0"/>
              <a:t>In the late 1940s, D. O. Hebb created a learning hypothesis based on the mechanism of neural plasticity that became known as </a:t>
            </a:r>
            <a:r>
              <a:rPr lang="en-US" dirty="0">
                <a:solidFill>
                  <a:srgbClr val="FF0000"/>
                </a:solidFill>
              </a:rPr>
              <a:t>Hebbian learning</a:t>
            </a:r>
            <a:r>
              <a:rPr lang="en-US" dirty="0"/>
              <a:t>. </a:t>
            </a:r>
          </a:p>
          <a:p>
            <a:r>
              <a:rPr lang="en-US" dirty="0"/>
              <a:t>Farley and Wesley A. Clark (1954) first used computational machines, then called "calculators", to simulate a Hebbian network. </a:t>
            </a:r>
          </a:p>
          <a:p>
            <a:r>
              <a:rPr lang="en-US" dirty="0"/>
              <a:t>Rosenblatt (1958) created the </a:t>
            </a:r>
            <a:r>
              <a:rPr lang="en-US" dirty="0">
                <a:solidFill>
                  <a:srgbClr val="FF0000"/>
                </a:solidFill>
              </a:rPr>
              <a:t>perceptron</a:t>
            </a:r>
            <a:r>
              <a:rPr lang="en-US" dirty="0"/>
              <a:t>. The first functional networks with many layers were published by Ivakhnenko and Lapa in 1965, as the Group Method of Data Handling. The basics of continuous backpropagation were derived in the context of control theory in 1960, 1961 using dynamic programming.</a:t>
            </a:r>
          </a:p>
          <a:p>
            <a:r>
              <a:rPr lang="en-US" dirty="0"/>
              <a:t>In 1973, Dreyfus used </a:t>
            </a:r>
            <a:r>
              <a:rPr lang="en-US" dirty="0">
                <a:solidFill>
                  <a:srgbClr val="FF0000"/>
                </a:solidFill>
              </a:rPr>
              <a:t>backpropagation</a:t>
            </a:r>
            <a:r>
              <a:rPr lang="en-US" dirty="0"/>
              <a:t> to adapt parameters of controllers in proportion to error gradients. </a:t>
            </a:r>
          </a:p>
          <a:p>
            <a:r>
              <a:rPr lang="en-US" dirty="0"/>
              <a:t>Werbos's (1975) backpropagation algorithm enabled practical training of multi-layer networks. </a:t>
            </a:r>
          </a:p>
          <a:p>
            <a:r>
              <a:rPr lang="en-US" dirty="0"/>
              <a:t>Thereafter research stagnated following Minsky and </a:t>
            </a:r>
            <a:r>
              <a:rPr lang="en-US" dirty="0" err="1"/>
              <a:t>Papert</a:t>
            </a:r>
            <a:r>
              <a:rPr lang="en-US" dirty="0"/>
              <a:t> (1969), who discovered that basic </a:t>
            </a:r>
            <a:r>
              <a:rPr lang="en-US" dirty="0" err="1"/>
              <a:t>perceptrons</a:t>
            </a:r>
            <a:r>
              <a:rPr lang="en-US" dirty="0"/>
              <a:t> were </a:t>
            </a:r>
            <a:r>
              <a:rPr lang="en-US" dirty="0">
                <a:solidFill>
                  <a:srgbClr val="FF0000"/>
                </a:solidFill>
              </a:rPr>
              <a:t>incapable</a:t>
            </a:r>
            <a:r>
              <a:rPr lang="en-US" dirty="0"/>
              <a:t> of processing the </a:t>
            </a:r>
            <a:r>
              <a:rPr lang="en-US" dirty="0">
                <a:solidFill>
                  <a:srgbClr val="FF0000"/>
                </a:solidFill>
              </a:rPr>
              <a:t>exclusive-or </a:t>
            </a:r>
            <a:r>
              <a:rPr lang="en-US" dirty="0"/>
              <a:t>circuit and that computers lacked sufficient power to process useful neural networks.</a:t>
            </a:r>
          </a:p>
          <a:p>
            <a:endParaRPr lang="en-US" dirty="0"/>
          </a:p>
        </p:txBody>
      </p:sp>
    </p:spTree>
    <p:extLst>
      <p:ext uri="{BB962C8B-B14F-4D97-AF65-F5344CB8AC3E}">
        <p14:creationId xmlns:p14="http://schemas.microsoft.com/office/powerpoint/2010/main" val="41806582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D3BCE-EC31-4C5F-8D30-9FF3AAEEDC11}"/>
              </a:ext>
            </a:extLst>
          </p:cNvPr>
          <p:cNvSpPr>
            <a:spLocks noGrp="1"/>
          </p:cNvSpPr>
          <p:nvPr>
            <p:ph type="title"/>
          </p:nvPr>
        </p:nvSpPr>
        <p:spPr/>
        <p:txBody>
          <a:bodyPr/>
          <a:lstStyle/>
          <a:p>
            <a:r>
              <a:rPr lang="en-US" dirty="0"/>
              <a:t>History</a:t>
            </a:r>
          </a:p>
        </p:txBody>
      </p:sp>
      <p:sp>
        <p:nvSpPr>
          <p:cNvPr id="3" name="Content Placeholder 2">
            <a:extLst>
              <a:ext uri="{FF2B5EF4-FFF2-40B4-BE49-F238E27FC236}">
                <a16:creationId xmlns:a16="http://schemas.microsoft.com/office/drawing/2014/main" id="{FD75907B-C7FF-47EB-BC34-BE5C887447D2}"/>
              </a:ext>
            </a:extLst>
          </p:cNvPr>
          <p:cNvSpPr>
            <a:spLocks noGrp="1"/>
          </p:cNvSpPr>
          <p:nvPr>
            <p:ph idx="1"/>
          </p:nvPr>
        </p:nvSpPr>
        <p:spPr>
          <a:xfrm>
            <a:off x="838200" y="1547446"/>
            <a:ext cx="10515600" cy="5310554"/>
          </a:xfrm>
        </p:spPr>
        <p:txBody>
          <a:bodyPr>
            <a:normAutofit lnSpcReduction="10000"/>
          </a:bodyPr>
          <a:lstStyle/>
          <a:p>
            <a:r>
              <a:rPr lang="en-US" dirty="0"/>
              <a:t>The development of metal–oxide–semiconductor (</a:t>
            </a:r>
            <a:r>
              <a:rPr lang="en-US" dirty="0">
                <a:solidFill>
                  <a:srgbClr val="FF0000"/>
                </a:solidFill>
              </a:rPr>
              <a:t>MOS</a:t>
            </a:r>
            <a:r>
              <a:rPr lang="en-US" dirty="0"/>
              <a:t>) very-large-scale integration (VLSI), in the form of complementary MOS (</a:t>
            </a:r>
            <a:r>
              <a:rPr lang="en-US" dirty="0">
                <a:solidFill>
                  <a:srgbClr val="FF0000"/>
                </a:solidFill>
              </a:rPr>
              <a:t>CMOS</a:t>
            </a:r>
            <a:r>
              <a:rPr lang="en-US" dirty="0"/>
              <a:t>) technology, enabled increasing MOS transistor counts in digital electronics. This provided more processing power for the development of practical artificial neural networks in the 1980s.</a:t>
            </a:r>
          </a:p>
          <a:p>
            <a:r>
              <a:rPr lang="en-US" dirty="0"/>
              <a:t>In 1986 </a:t>
            </a:r>
            <a:r>
              <a:rPr lang="en-US" dirty="0" err="1"/>
              <a:t>Rumelhart</a:t>
            </a:r>
            <a:r>
              <a:rPr lang="en-US" dirty="0"/>
              <a:t>, Hinton and Williams showed that backpropagation learned interesting internal representations of words as feature vectors when trained to predict the next word in a sequence.</a:t>
            </a:r>
          </a:p>
          <a:p>
            <a:r>
              <a:rPr lang="en-US" dirty="0"/>
              <a:t>In 1992, </a:t>
            </a:r>
            <a:r>
              <a:rPr lang="en-US" dirty="0">
                <a:solidFill>
                  <a:srgbClr val="FF0000"/>
                </a:solidFill>
              </a:rPr>
              <a:t>max-pooling</a:t>
            </a:r>
            <a:r>
              <a:rPr lang="en-US" dirty="0"/>
              <a:t> was introduced to help with least-shift invariance and tolerance to deformation to aid 3D object recognition. </a:t>
            </a:r>
          </a:p>
          <a:p>
            <a:r>
              <a:rPr lang="en-US" dirty="0" err="1"/>
              <a:t>Schmidhuber</a:t>
            </a:r>
            <a:r>
              <a:rPr lang="en-US" dirty="0"/>
              <a:t> adopted a multi-level hierarchy of networks (1992) pre-trained one level at a time by unsupervised learning and fine-tuned by backpropagation.</a:t>
            </a:r>
          </a:p>
          <a:p>
            <a:endParaRPr lang="en-US" dirty="0"/>
          </a:p>
        </p:txBody>
      </p:sp>
    </p:spTree>
    <p:extLst>
      <p:ext uri="{BB962C8B-B14F-4D97-AF65-F5344CB8AC3E}">
        <p14:creationId xmlns:p14="http://schemas.microsoft.com/office/powerpoint/2010/main" val="30820972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D3BCE-EC31-4C5F-8D30-9FF3AAEEDC11}"/>
              </a:ext>
            </a:extLst>
          </p:cNvPr>
          <p:cNvSpPr>
            <a:spLocks noGrp="1"/>
          </p:cNvSpPr>
          <p:nvPr>
            <p:ph type="title"/>
          </p:nvPr>
        </p:nvSpPr>
        <p:spPr>
          <a:xfrm>
            <a:off x="838200" y="-17269"/>
            <a:ext cx="10515600" cy="1325563"/>
          </a:xfrm>
        </p:spPr>
        <p:txBody>
          <a:bodyPr/>
          <a:lstStyle/>
          <a:p>
            <a:r>
              <a:rPr lang="en-US" dirty="0"/>
              <a:t>History</a:t>
            </a:r>
          </a:p>
        </p:txBody>
      </p:sp>
      <p:sp>
        <p:nvSpPr>
          <p:cNvPr id="3" name="Content Placeholder 2">
            <a:extLst>
              <a:ext uri="{FF2B5EF4-FFF2-40B4-BE49-F238E27FC236}">
                <a16:creationId xmlns:a16="http://schemas.microsoft.com/office/drawing/2014/main" id="{FD75907B-C7FF-47EB-BC34-BE5C887447D2}"/>
              </a:ext>
            </a:extLst>
          </p:cNvPr>
          <p:cNvSpPr>
            <a:spLocks noGrp="1"/>
          </p:cNvSpPr>
          <p:nvPr>
            <p:ph idx="1"/>
          </p:nvPr>
        </p:nvSpPr>
        <p:spPr>
          <a:xfrm>
            <a:off x="781928" y="1069142"/>
            <a:ext cx="11161542" cy="5824026"/>
          </a:xfrm>
        </p:spPr>
        <p:txBody>
          <a:bodyPr>
            <a:normAutofit fontScale="92500" lnSpcReduction="20000"/>
          </a:bodyPr>
          <a:lstStyle/>
          <a:p>
            <a:r>
              <a:rPr lang="en-US" dirty="0"/>
              <a:t>Geoffrey Hinton et al. (2006) proposed learning a high-level representation using successive layers of binary or real-valued latent variables with a </a:t>
            </a:r>
            <a:r>
              <a:rPr lang="en-US" dirty="0">
                <a:solidFill>
                  <a:srgbClr val="FF0000"/>
                </a:solidFill>
              </a:rPr>
              <a:t>restricted Boltzmann machine </a:t>
            </a:r>
            <a:r>
              <a:rPr lang="en-US" dirty="0"/>
              <a:t>to model each layer. </a:t>
            </a:r>
          </a:p>
          <a:p>
            <a:r>
              <a:rPr lang="en-US" dirty="0"/>
              <a:t>In 2012, Ng and Dean created a network that learned to recognize higher-level concepts, such as cats, only from watching unlabeled images. </a:t>
            </a:r>
          </a:p>
          <a:p>
            <a:r>
              <a:rPr lang="en-US" dirty="0"/>
              <a:t>Unsupervised pre-training and increased computing power from </a:t>
            </a:r>
            <a:r>
              <a:rPr lang="en-US" dirty="0">
                <a:solidFill>
                  <a:srgbClr val="FF0000"/>
                </a:solidFill>
              </a:rPr>
              <a:t>GPUs</a:t>
            </a:r>
            <a:r>
              <a:rPr lang="en-US" dirty="0"/>
              <a:t> and distributed computing allowed the use of larger networks, particularly in image and visual recognition problems, which became known as "deep learning".</a:t>
            </a:r>
          </a:p>
          <a:p>
            <a:r>
              <a:rPr lang="en-US" dirty="0" err="1"/>
              <a:t>Ciresan</a:t>
            </a:r>
            <a:r>
              <a:rPr lang="en-US" dirty="0"/>
              <a:t> and colleagues (2010)showed that despite the vanishing gradient problem, GPUs make backpropagation feasible for many-layered feedforward neural networks. </a:t>
            </a:r>
          </a:p>
          <a:p>
            <a:r>
              <a:rPr lang="en-US" dirty="0"/>
              <a:t>Between 2009 and 2012, ANNs began winning prizes in ANN contests, approaching human level performance on various tasks, initially in pattern recognition and machine learning. (</a:t>
            </a:r>
            <a:r>
              <a:rPr lang="en-US" dirty="0">
                <a:solidFill>
                  <a:srgbClr val="FF0000"/>
                </a:solidFill>
              </a:rPr>
              <a:t>LSTM</a:t>
            </a:r>
            <a:r>
              <a:rPr lang="en-US" dirty="0"/>
              <a:t>)  = three competitions in connected handwriting recognition</a:t>
            </a:r>
          </a:p>
          <a:p>
            <a:r>
              <a:rPr lang="en-US" dirty="0" err="1"/>
              <a:t>Ciresan</a:t>
            </a:r>
            <a:r>
              <a:rPr lang="en-US" dirty="0"/>
              <a:t> and colleagues built the first pattern recognizers to achieve human-competitive/superhuman performance on benchmarks such as traffic sign recognition.</a:t>
            </a:r>
          </a:p>
        </p:txBody>
      </p:sp>
    </p:spTree>
    <p:extLst>
      <p:ext uri="{BB962C8B-B14F-4D97-AF65-F5344CB8AC3E}">
        <p14:creationId xmlns:p14="http://schemas.microsoft.com/office/powerpoint/2010/main" val="36008235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1151</TotalTime>
  <Words>2393</Words>
  <Application>Microsoft Office PowerPoint</Application>
  <PresentationFormat>Widescreen</PresentationFormat>
  <Paragraphs>211</Paragraphs>
  <Slides>31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Arial</vt:lpstr>
      <vt:lpstr>Calibri</vt:lpstr>
      <vt:lpstr>Calibri Light</vt:lpstr>
      <vt:lpstr>Calibri(Body)</vt:lpstr>
      <vt:lpstr>Times New Roman</vt:lpstr>
      <vt:lpstr>Office Theme</vt:lpstr>
      <vt:lpstr>Artificial Neural Networks</vt:lpstr>
      <vt:lpstr>PowerPoint Presentation</vt:lpstr>
      <vt:lpstr>PowerPoint Presentation</vt:lpstr>
      <vt:lpstr>PowerPoint Presentation</vt:lpstr>
      <vt:lpstr>PowerPoint Presentation</vt:lpstr>
      <vt:lpstr>PowerPoint Presentation</vt:lpstr>
      <vt:lpstr>History</vt:lpstr>
      <vt:lpstr>History</vt:lpstr>
      <vt:lpstr>History</vt:lpstr>
      <vt:lpstr>Stats</vt:lpstr>
      <vt:lpstr>Theoretical Properties</vt:lpstr>
      <vt:lpstr>Theoretical Properties</vt:lpstr>
      <vt:lpstr>Theoretical Properties</vt:lpstr>
      <vt:lpstr>Theoretical Properties</vt:lpstr>
      <vt:lpstr>Perceptron</vt:lpstr>
      <vt:lpstr>Delta Rule</vt:lpstr>
      <vt:lpstr>Delta Rule</vt:lpstr>
      <vt:lpstr>Multi-layer neural networks</vt:lpstr>
      <vt:lpstr>Learning non-linear boundaries</vt:lpstr>
      <vt:lpstr>Back propagation Algorithm</vt:lpstr>
      <vt:lpstr>Back propagation Algorithm (contd.)</vt:lpstr>
      <vt:lpstr>What is gradient descent algorithm??</vt:lpstr>
      <vt:lpstr>Propagating forward</vt:lpstr>
      <vt:lpstr>Propagating Error Backward</vt:lpstr>
      <vt:lpstr>Number of Hidden Units</vt:lpstr>
      <vt:lpstr>Learning Rates</vt:lpstr>
      <vt:lpstr>Learning Rates</vt:lpstr>
      <vt:lpstr>Limitations of the back propagation algorithm</vt:lpstr>
      <vt:lpstr>Momentum</vt:lpstr>
      <vt:lpstr>Generalization and Overfitting</vt:lpstr>
      <vt:lpstr>Criticism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Tariq Mahmood / Associate Professor and Program Coordinator MS (CS) and MS (DS) Programs</dc:creator>
  <cp:lastModifiedBy>Dr. Tariq Mahmood / Professor and Program Coordinator MS (CS) and MS (DS) Programs</cp:lastModifiedBy>
  <cp:revision>51</cp:revision>
  <dcterms:created xsi:type="dcterms:W3CDTF">2021-03-28T17:30:39Z</dcterms:created>
  <dcterms:modified xsi:type="dcterms:W3CDTF">2021-05-03T03:35:29Z</dcterms:modified>
</cp:coreProperties>
</file>